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41"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entury Gothic" panose="020B0502020202020204" pitchFamily="34" charset="0"/>
      <p:regular r:id="rId13"/>
      <p:bold r:id="rId14"/>
      <p:italic r:id="rId15"/>
      <p:boldItalic r:id="rId16"/>
    </p:embeddedFont>
    <p:embeddedFont>
      <p:font typeface="Consolas" panose="020B0609020204030204" pitchFamily="49" charset="0"/>
      <p:regular r:id="rId17"/>
      <p:bold r:id="rId18"/>
      <p:italic r:id="rId19"/>
      <p:boldItalic r:id="rId20"/>
    </p:embeddedFont>
    <p:embeddedFont>
      <p:font typeface="Instrument Sans Medium" panose="020B0604020202020204" charset="0"/>
      <p:regular r:id="rId21"/>
    </p:embeddedFont>
    <p:embeddedFont>
      <p:font typeface="Instrument Sans Semi Bold" panose="020B0604020202020204" charset="0"/>
      <p:regular r:id="rId22"/>
    </p:embeddedFont>
    <p:embeddedFont>
      <p:font typeface="Wingdings 3" panose="05040102010807070707" pitchFamily="18" charset="2"/>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10"/>
  </p:normalViewPr>
  <p:slideViewPr>
    <p:cSldViewPr snapToGrid="0" snapToObjects="1">
      <p:cViewPr varScale="1">
        <p:scale>
          <a:sx n="74" d="100"/>
          <a:sy n="74" d="100"/>
        </p:scale>
        <p:origin x="47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63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2692195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392961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146303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2043271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6621305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785550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925751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3541060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7120630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43225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27921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2684732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14725"/>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9713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0099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14755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034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400322"/>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27177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94917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64855279"/>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3211092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6314143"/>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3376971"/>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79738014"/>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3849163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65861950"/>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1" name="click.wav"/>
          </p:stSnd>
        </p:sndAc>
      </p:transition>
    </mc:Choice>
    <mc:Fallback xmlns="">
      <p:transition spd="slow">
        <p:fade/>
        <p:sndAc>
          <p:stSnd>
            <p:snd r:embed="rId3" name="click.wav"/>
          </p:stSnd>
        </p:sndAc>
      </p:transition>
    </mc:Fallback>
  </mc:AlternateContent>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0">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31">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2">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3">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C764DE79-268F-4C1A-8933-263129D2AF90}" type="datetimeFigureOut">
              <a:rPr lang="en-US" smtClean="0"/>
              <a:t>8/12/2025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472162428"/>
      </p:ext>
    </p:extLst>
  </p:cSld>
  <p:clrMap bg1="dk1" tx1="lt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868" r:id="rId27"/>
  </p:sldLayoutIdLst>
  <mc:AlternateContent xmlns:mc="http://schemas.openxmlformats.org/markup-compatibility/2006" xmlns:p14="http://schemas.microsoft.com/office/powerpoint/2010/main">
    <mc:Choice Requires="p14">
      <p:transition spd="slow" p14:dur="3400">
        <p14:reveal/>
        <p:sndAc>
          <p:stSnd>
            <p:snd r:embed="rId29" name="click.wav"/>
          </p:stSnd>
        </p:sndAc>
      </p:transition>
    </mc:Choice>
    <mc:Fallback xmlns="">
      <p:transition spd="slow">
        <p:fade/>
        <p:sndAc>
          <p:stSnd>
            <p:snd r:embed="rId34" name="click.wav"/>
          </p:stSnd>
        </p:sndAc>
      </p:transition>
    </mc:Fallback>
  </mc:AlternateConten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audio" Target="../media/audio1.wav"/><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audio" Target="../media/audio1.wav"/><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audio" Target="../media/audio1.wav"/><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audio" Target="../media/audio1.wav"/><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audio1.wav"/><Relationship Id="rId7"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audio" Target="../media/audio1.wav"/></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audio1.wav"/><Relationship Id="rId7" Type="http://schemas.openxmlformats.org/officeDocument/2006/relationships/image" Target="../media/image24.png"/><Relationship Id="rId12"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3500000" scaled="1"/>
          <a:tileRect/>
        </a:gradFill>
        <a:effectLst/>
      </p:bgPr>
    </p:bg>
    <p:spTree>
      <p:nvGrpSpPr>
        <p:cNvPr id="1" name=""/>
        <p:cNvGrpSpPr/>
        <p:nvPr/>
      </p:nvGrpSpPr>
      <p:grpSpPr>
        <a:xfrm>
          <a:off x="0" y="0"/>
          <a:ext cx="0" cy="0"/>
          <a:chOff x="0" y="0"/>
          <a:chExt cx="0" cy="0"/>
        </a:xfrm>
      </p:grpSpPr>
      <p:pic>
        <p:nvPicPr>
          <p:cNvPr id="2" name="Image 0"/>
          <p:cNvPicPr>
            <a:picLocks noChangeAspect="1"/>
          </p:cNvPicPr>
          <p:nvPr/>
        </p:nvPicPr>
        <p:blipFill>
          <a:blip r:embed="rId4"/>
          <a:srcRect/>
          <a:stretch/>
        </p:blipFill>
        <p:spPr>
          <a:xfrm>
            <a:off x="-1" y="72736"/>
            <a:ext cx="5833109" cy="8084127"/>
          </a:xfrm>
          <a:prstGeom prst="rect">
            <a:avLst/>
          </a:prstGeom>
          <a:ln>
            <a:noFill/>
          </a:ln>
          <a:effectLst>
            <a:softEdge rad="112500"/>
          </a:effectLst>
        </p:spPr>
      </p:pic>
      <p:sp>
        <p:nvSpPr>
          <p:cNvPr id="3" name="Text 0"/>
          <p:cNvSpPr/>
          <p:nvPr/>
        </p:nvSpPr>
        <p:spPr>
          <a:xfrm>
            <a:off x="6044565" y="1641395"/>
            <a:ext cx="5833110" cy="620078"/>
          </a:xfrm>
          <a:prstGeom prst="rect">
            <a:avLst/>
          </a:prstGeom>
          <a:noFill/>
          <a:ln/>
        </p:spPr>
        <p:txBody>
          <a:bodyPr wrap="none" lIns="0" tIns="0" rIns="0" bIns="0" rtlCol="0" anchor="t"/>
          <a:lstStyle/>
          <a:p>
            <a:pPr marL="0" indent="0" algn="ctr">
              <a:lnSpc>
                <a:spcPts val="4850"/>
              </a:lnSpc>
              <a:buNone/>
            </a:pPr>
            <a:r>
              <a:rPr lang="en-US" sz="39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Simulation</a:t>
            </a:r>
            <a:r>
              <a:rPr lang="en-US" sz="3900"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 of DoS Attack</a:t>
            </a:r>
            <a:endParaRPr lang="en-US" sz="3900" u="sng" dirty="0">
              <a:solidFill>
                <a:schemeClr val="tx1">
                  <a:lumMod val="95000"/>
                  <a:lumOff val="5000"/>
                </a:schemeClr>
              </a:solidFill>
            </a:endParaRPr>
          </a:p>
        </p:txBody>
      </p:sp>
      <p:sp>
        <p:nvSpPr>
          <p:cNvPr id="4" name="Text 1"/>
          <p:cNvSpPr/>
          <p:nvPr/>
        </p:nvSpPr>
        <p:spPr>
          <a:xfrm>
            <a:off x="5720120" y="2456497"/>
            <a:ext cx="7556421" cy="1270159"/>
          </a:xfrm>
          <a:prstGeom prst="rect">
            <a:avLst/>
          </a:prstGeom>
          <a:noFill/>
          <a:ln/>
        </p:spPr>
        <p:txBody>
          <a:bodyPr wrap="square" lIns="0" tIns="0" rIns="0" bIns="0" rtlCol="0" anchor="t"/>
          <a:lstStyle/>
          <a:p>
            <a:pPr marL="0" indent="0" algn="ctr">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This presentation details the simulation of a Denial of Service (DoS) attack, exploring its mechanisms, impact, and essential mitigation strategies. We'll delve into the technical aspects of DoS versus Distributed Denial of Service (DDoS) attacks, focusing on packet patterns and system behaviour under duress.</a:t>
            </a:r>
            <a:endParaRPr lang="en-US" sz="1550" dirty="0"/>
          </a:p>
        </p:txBody>
      </p:sp>
      <p:sp>
        <p:nvSpPr>
          <p:cNvPr id="5" name="Text 2"/>
          <p:cNvSpPr/>
          <p:nvPr/>
        </p:nvSpPr>
        <p:spPr>
          <a:xfrm>
            <a:off x="7693692" y="4216600"/>
            <a:ext cx="2534855" cy="384571"/>
          </a:xfrm>
          <a:prstGeom prst="rect">
            <a:avLst/>
          </a:prstGeom>
          <a:noFill/>
          <a:ln/>
        </p:spPr>
        <p:txBody>
          <a:bodyPr wrap="none" lIns="0" tIns="0" rIns="0" bIns="0" rtlCol="0" anchor="t"/>
          <a:lstStyle/>
          <a:p>
            <a:pPr marL="0" indent="0" algn="ctr">
              <a:lnSpc>
                <a:spcPts val="2400"/>
              </a:lnSpc>
              <a:buNone/>
            </a:pPr>
            <a:r>
              <a:rPr lang="en-US" sz="28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atin typeface="Instrument Sans Semi Bold" pitchFamily="34" charset="0"/>
                <a:ea typeface="Instrument Sans Semi Bold" pitchFamily="34" charset="-122"/>
                <a:cs typeface="Instrument Sans Semi Bold" pitchFamily="34" charset="-120"/>
              </a:rPr>
              <a:t>ROHAN SINGH</a:t>
            </a:r>
            <a:endParaRPr lang="en-US" sz="28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ndParaRPr>
          </a:p>
        </p:txBody>
      </p:sp>
      <p:sp>
        <p:nvSpPr>
          <p:cNvPr id="6" name="Text 3"/>
          <p:cNvSpPr/>
          <p:nvPr/>
        </p:nvSpPr>
        <p:spPr>
          <a:xfrm>
            <a:off x="5491520" y="4869597"/>
            <a:ext cx="7556421" cy="635079"/>
          </a:xfrm>
          <a:prstGeom prst="rect">
            <a:avLst/>
          </a:prstGeom>
          <a:noFill/>
          <a:ln/>
        </p:spPr>
        <p:txBody>
          <a:bodyPr wrap="square" lIns="0" tIns="0" rIns="0" bIns="0" rtlCol="0" anchor="t"/>
          <a:lstStyle/>
          <a:p>
            <a:pPr marL="0" indent="0" algn="ctr">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Roll No: TEC/IIT/SS25/002  B-Tech ITE (4th Sem)</a:t>
            </a:r>
            <a:endParaRPr lang="en-US" sz="1550" dirty="0"/>
          </a:p>
        </p:txBody>
      </p:sp>
      <p:sp>
        <p:nvSpPr>
          <p:cNvPr id="7" name="Text 4"/>
          <p:cNvSpPr/>
          <p:nvPr/>
        </p:nvSpPr>
        <p:spPr>
          <a:xfrm>
            <a:off x="5571530" y="5455563"/>
            <a:ext cx="7556421" cy="635079"/>
          </a:xfrm>
          <a:prstGeom prst="rect">
            <a:avLst/>
          </a:prstGeom>
          <a:noFill/>
          <a:ln/>
        </p:spPr>
        <p:txBody>
          <a:bodyPr wrap="square" lIns="0" tIns="0" rIns="0" bIns="0" rtlCol="0" anchor="t"/>
          <a:lstStyle/>
          <a:p>
            <a:pPr marL="0" indent="0" algn="ctr">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Internship at IIT JammuConducted by: Techible &amp; Department of ITE</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5" name="click.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Text 0"/>
          <p:cNvSpPr/>
          <p:nvPr/>
        </p:nvSpPr>
        <p:spPr>
          <a:xfrm>
            <a:off x="6017300" y="1061680"/>
            <a:ext cx="4961811" cy="620078"/>
          </a:xfrm>
          <a:prstGeom prst="rect">
            <a:avLst/>
          </a:prstGeom>
          <a:noFill/>
          <a:ln/>
        </p:spPr>
        <p:txBody>
          <a:bodyPr wrap="none" lIns="0" tIns="0" rIns="0" bIns="0" rtlCol="0" anchor="t"/>
          <a:lstStyle/>
          <a:p>
            <a:pPr marL="0" indent="0" algn="l">
              <a:lnSpc>
                <a:spcPts val="4850"/>
              </a:lnSpc>
              <a:buNone/>
            </a:pPr>
            <a:r>
              <a:rPr lang="en-US" sz="39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Acknowledgement</a:t>
            </a:r>
            <a:endParaRPr lang="en-US" sz="3900" b="1" u="sng" dirty="0">
              <a:solidFill>
                <a:schemeClr val="tx1">
                  <a:lumMod val="95000"/>
                  <a:lumOff val="5000"/>
                </a:schemeClr>
              </a:solidFill>
            </a:endParaRPr>
          </a:p>
        </p:txBody>
      </p:sp>
      <p:sp>
        <p:nvSpPr>
          <p:cNvPr id="4" name="Text 1"/>
          <p:cNvSpPr/>
          <p:nvPr/>
        </p:nvSpPr>
        <p:spPr>
          <a:xfrm>
            <a:off x="6017300" y="1979414"/>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I extend my sincere gratitude to:</a:t>
            </a:r>
            <a:endParaRPr lang="en-US" sz="1550" dirty="0"/>
          </a:p>
        </p:txBody>
      </p:sp>
      <p:sp>
        <p:nvSpPr>
          <p:cNvPr id="5" name="Text 2"/>
          <p:cNvSpPr/>
          <p:nvPr/>
        </p:nvSpPr>
        <p:spPr>
          <a:xfrm>
            <a:off x="5765841" y="2623066"/>
            <a:ext cx="6568822"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5B5F71"/>
                </a:solidFill>
                <a:latin typeface="Instrument Sans Medium" pitchFamily="34" charset="0"/>
                <a:ea typeface="Instrument Sans Medium" pitchFamily="34" charset="-122"/>
                <a:cs typeface="Instrument Sans Medium" pitchFamily="34" charset="-120"/>
              </a:rPr>
              <a:t>Mentors:</a:t>
            </a:r>
            <a:r>
              <a:rPr lang="en-US" sz="1550" dirty="0">
                <a:solidFill>
                  <a:srgbClr val="5B5F71"/>
                </a:solidFill>
                <a:latin typeface="Instrument Sans Medium" pitchFamily="34" charset="0"/>
                <a:ea typeface="Instrument Sans Medium" pitchFamily="34" charset="-122"/>
                <a:cs typeface="Instrument Sans Medium" pitchFamily="34" charset="-120"/>
              </a:rPr>
              <a:t> Mr. Ankit Pulkit, Ms. Aishwarya Upadhyay, and Dr. Sumit Kumar Pandey for their invaluable guidance and support throughout this project.</a:t>
            </a:r>
            <a:endParaRPr lang="en-US" sz="1550" dirty="0"/>
          </a:p>
        </p:txBody>
      </p:sp>
      <p:sp>
        <p:nvSpPr>
          <p:cNvPr id="6" name="Text 3"/>
          <p:cNvSpPr/>
          <p:nvPr/>
        </p:nvSpPr>
        <p:spPr>
          <a:xfrm>
            <a:off x="5765841" y="3813334"/>
            <a:ext cx="6167080"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5B5F71"/>
                </a:solidFill>
                <a:latin typeface="Instrument Sans Medium" pitchFamily="34" charset="0"/>
                <a:ea typeface="Instrument Sans Medium" pitchFamily="34" charset="-122"/>
                <a:cs typeface="Instrument Sans Medium" pitchFamily="34" charset="-120"/>
              </a:rPr>
              <a:t>Institutions:</a:t>
            </a:r>
            <a:r>
              <a:rPr lang="en-US" sz="1550" dirty="0">
                <a:solidFill>
                  <a:srgbClr val="5B5F71"/>
                </a:solidFill>
                <a:latin typeface="Instrument Sans Medium" pitchFamily="34" charset="0"/>
                <a:ea typeface="Instrument Sans Medium" pitchFamily="34" charset="-122"/>
                <a:cs typeface="Instrument Sans Medium" pitchFamily="34" charset="-120"/>
              </a:rPr>
              <a:t> Indian Institute of Technology Jammu, Techible, and I3C-IIT Jammu for providing this incredible learning opportunity and the necessary resources.</a:t>
            </a:r>
            <a:endParaRPr lang="en-US" sz="1550" dirty="0"/>
          </a:p>
        </p:txBody>
      </p:sp>
      <p:sp>
        <p:nvSpPr>
          <p:cNvPr id="7" name="Text 4"/>
          <p:cNvSpPr/>
          <p:nvPr/>
        </p:nvSpPr>
        <p:spPr>
          <a:xfrm>
            <a:off x="5765841" y="5115162"/>
            <a:ext cx="6761439"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5B5F71"/>
                </a:solidFill>
                <a:latin typeface="Instrument Sans Medium" pitchFamily="34" charset="0"/>
                <a:ea typeface="Instrument Sans Medium" pitchFamily="34" charset="-122"/>
                <a:cs typeface="Instrument Sans Medium" pitchFamily="34" charset="-120"/>
              </a:rPr>
              <a:t>Peers &amp; Coordinators:</a:t>
            </a:r>
            <a:r>
              <a:rPr lang="en-US" sz="1550" dirty="0">
                <a:solidFill>
                  <a:srgbClr val="5B5F71"/>
                </a:solidFill>
                <a:latin typeface="Instrument Sans Medium" pitchFamily="34" charset="0"/>
                <a:ea typeface="Instrument Sans Medium" pitchFamily="34" charset="-122"/>
                <a:cs typeface="Instrument Sans Medium" pitchFamily="34" charset="-120"/>
              </a:rPr>
              <a:t> For their collaborative spirit, unwavering support, and insightful discussions that greatly contributed to the success of this internship.</a:t>
            </a:r>
            <a:endParaRPr lang="en-US" sz="1550" dirty="0"/>
          </a:p>
        </p:txBody>
      </p:sp>
      <p:pic>
        <p:nvPicPr>
          <p:cNvPr id="9" name="Picture 8">
            <a:extLst>
              <a:ext uri="{FF2B5EF4-FFF2-40B4-BE49-F238E27FC236}">
                <a16:creationId xmlns:a16="http://schemas.microsoft.com/office/drawing/2014/main" id="{4C64A611-D43D-2B1F-3899-939A9B3F4C89}"/>
              </a:ext>
            </a:extLst>
          </p:cNvPr>
          <p:cNvPicPr>
            <a:picLocks noChangeAspect="1"/>
          </p:cNvPicPr>
          <p:nvPr/>
        </p:nvPicPr>
        <p:blipFill>
          <a:blip r:embed="rId4"/>
          <a:stretch>
            <a:fillRect/>
          </a:stretch>
        </p:blipFill>
        <p:spPr>
          <a:xfrm>
            <a:off x="-1036701" y="0"/>
            <a:ext cx="6568821" cy="822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5"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p:bgPr>
    </p:bg>
    <p:spTree>
      <p:nvGrpSpPr>
        <p:cNvPr id="1" name=""/>
        <p:cNvGrpSpPr/>
        <p:nvPr/>
      </p:nvGrpSpPr>
      <p:grpSpPr>
        <a:xfrm>
          <a:off x="0" y="0"/>
          <a:ext cx="0" cy="0"/>
          <a:chOff x="0" y="0"/>
          <a:chExt cx="0" cy="0"/>
        </a:xfrm>
      </p:grpSpPr>
      <p:sp>
        <p:nvSpPr>
          <p:cNvPr id="3" name="Text 0"/>
          <p:cNvSpPr/>
          <p:nvPr/>
        </p:nvSpPr>
        <p:spPr>
          <a:xfrm>
            <a:off x="4361640" y="600590"/>
            <a:ext cx="4462320" cy="602893"/>
          </a:xfrm>
          <a:prstGeom prst="rect">
            <a:avLst/>
          </a:prstGeom>
          <a:noFill/>
          <a:ln/>
        </p:spPr>
        <p:txBody>
          <a:bodyPr wrap="none" lIns="0" tIns="0" rIns="0" bIns="0" rtlCol="0" anchor="t"/>
          <a:lstStyle/>
          <a:p>
            <a:pPr marL="0" indent="0" algn="ctr">
              <a:lnSpc>
                <a:spcPts val="3900"/>
              </a:lnSpc>
              <a:buNone/>
            </a:pPr>
            <a:r>
              <a:rPr lang="en-US" sz="32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Internship</a:t>
            </a:r>
            <a:r>
              <a:rPr lang="en-US" sz="3200" u="sng" dirty="0">
                <a:solidFill>
                  <a:srgbClr val="505468"/>
                </a:solidFill>
                <a:latin typeface="Instrument Sans Semi Bold" pitchFamily="34" charset="0"/>
                <a:ea typeface="Instrument Sans Semi Bold" pitchFamily="34" charset="-122"/>
                <a:cs typeface="Instrument Sans Semi Bold" pitchFamily="34" charset="-120"/>
              </a:rPr>
              <a:t> </a:t>
            </a:r>
            <a:r>
              <a:rPr lang="en-US" sz="32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Context</a:t>
            </a:r>
            <a:endParaRPr lang="en-US" sz="3200" b="1" u="sng" dirty="0">
              <a:solidFill>
                <a:schemeClr val="tx1">
                  <a:lumMod val="95000"/>
                  <a:lumOff val="5000"/>
                </a:schemeClr>
              </a:solidFill>
            </a:endParaRPr>
          </a:p>
        </p:txBody>
      </p:sp>
      <p:pic>
        <p:nvPicPr>
          <p:cNvPr id="2" name="Image 0"/>
          <p:cNvPicPr>
            <a:picLocks noChangeAspect="1"/>
          </p:cNvPicPr>
          <p:nvPr/>
        </p:nvPicPr>
        <p:blipFill>
          <a:blip r:embed="rId4"/>
          <a:srcRect/>
          <a:stretch/>
        </p:blipFill>
        <p:spPr>
          <a:xfrm>
            <a:off x="8636056" y="1696878"/>
            <a:ext cx="5537144" cy="5916335"/>
          </a:xfrm>
          <a:prstGeom prst="rect">
            <a:avLst/>
          </a:prstGeom>
          <a:ln>
            <a:noFill/>
          </a:ln>
          <a:effectLst>
            <a:outerShdw blurRad="190500" algn="tl" rotWithShape="0">
              <a:srgbClr val="000000">
                <a:alpha val="70000"/>
              </a:srgbClr>
            </a:outerShdw>
          </a:effectLst>
        </p:spPr>
      </p:pic>
      <p:sp>
        <p:nvSpPr>
          <p:cNvPr id="4" name="Shape 1"/>
          <p:cNvSpPr/>
          <p:nvPr/>
        </p:nvSpPr>
        <p:spPr>
          <a:xfrm>
            <a:off x="770930" y="1654254"/>
            <a:ext cx="7556421" cy="1175742"/>
          </a:xfrm>
          <a:prstGeom prst="roundRect">
            <a:avLst>
              <a:gd name="adj" fmla="val 9333"/>
            </a:avLst>
          </a:prstGeom>
          <a:solidFill>
            <a:schemeClr val="tx1">
              <a:alpha val="95000"/>
            </a:schemeClr>
          </a:solidFill>
          <a:ln>
            <a:solidFill>
              <a:schemeClr val="tx1"/>
            </a:solidFill>
          </a:ln>
        </p:spPr>
      </p:sp>
      <p:pic>
        <p:nvPicPr>
          <p:cNvPr id="5" name="Image 1" descr="preencoded.png"/>
          <p:cNvPicPr>
            <a:picLocks noChangeAspect="1"/>
          </p:cNvPicPr>
          <p:nvPr/>
        </p:nvPicPr>
        <p:blipFill>
          <a:blip r:embed="rId5"/>
          <a:stretch>
            <a:fillRect/>
          </a:stretch>
        </p:blipFill>
        <p:spPr>
          <a:xfrm>
            <a:off x="793790" y="1559003"/>
            <a:ext cx="7556421" cy="356235"/>
          </a:xfrm>
          <a:prstGeom prst="rect">
            <a:avLst/>
          </a:prstGeom>
        </p:spPr>
      </p:pic>
      <p:pic>
        <p:nvPicPr>
          <p:cNvPr id="6" name="Image 2" descr="preencoded.png"/>
          <p:cNvPicPr>
            <a:picLocks noChangeAspect="1"/>
          </p:cNvPicPr>
          <p:nvPr/>
        </p:nvPicPr>
        <p:blipFill>
          <a:blip r:embed="rId6"/>
          <a:stretch>
            <a:fillRect/>
          </a:stretch>
        </p:blipFill>
        <p:spPr>
          <a:xfrm>
            <a:off x="4333875" y="1416129"/>
            <a:ext cx="476250" cy="476250"/>
          </a:xfrm>
          <a:prstGeom prst="rect">
            <a:avLst/>
          </a:prstGeom>
        </p:spPr>
      </p:pic>
      <p:sp>
        <p:nvSpPr>
          <p:cNvPr id="7" name="Text 2"/>
          <p:cNvSpPr/>
          <p:nvPr/>
        </p:nvSpPr>
        <p:spPr>
          <a:xfrm>
            <a:off x="4476750" y="1535192"/>
            <a:ext cx="190500" cy="238125"/>
          </a:xfrm>
          <a:prstGeom prst="rect">
            <a:avLst/>
          </a:prstGeom>
          <a:noFill/>
          <a:ln/>
        </p:spPr>
        <p:txBody>
          <a:bodyPr wrap="none" lIns="0" tIns="0" rIns="0" bIns="0" rtlCol="0" anchor="t"/>
          <a:lstStyle/>
          <a:p>
            <a:pPr marL="0" indent="0" algn="l">
              <a:lnSpc>
                <a:spcPts val="2400"/>
              </a:lnSpc>
              <a:buNone/>
            </a:pPr>
            <a:r>
              <a:rPr lang="en-US" sz="1500" dirty="0">
                <a:solidFill>
                  <a:srgbClr val="FFFFFF"/>
                </a:solidFill>
                <a:latin typeface="Instrument Sans Semi Bold" pitchFamily="34" charset="0"/>
                <a:ea typeface="Instrument Sans Semi Bold" pitchFamily="34" charset="-122"/>
                <a:cs typeface="Instrument Sans Semi Bold" pitchFamily="34" charset="-120"/>
              </a:rPr>
              <a:t>1</a:t>
            </a:r>
            <a:endParaRPr lang="en-US" sz="1500" dirty="0"/>
          </a:p>
        </p:txBody>
      </p:sp>
      <p:sp>
        <p:nvSpPr>
          <p:cNvPr id="8" name="Text 3"/>
          <p:cNvSpPr/>
          <p:nvPr/>
        </p:nvSpPr>
        <p:spPr>
          <a:xfrm>
            <a:off x="975360" y="2051090"/>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Program Duration</a:t>
            </a:r>
            <a:endParaRPr lang="en-US" sz="1550" dirty="0"/>
          </a:p>
        </p:txBody>
      </p:sp>
      <p:sp>
        <p:nvSpPr>
          <p:cNvPr id="9" name="Text 4"/>
          <p:cNvSpPr/>
          <p:nvPr/>
        </p:nvSpPr>
        <p:spPr>
          <a:xfrm>
            <a:off x="975360" y="2394347"/>
            <a:ext cx="7193280" cy="254079"/>
          </a:xfrm>
          <a:prstGeom prst="rect">
            <a:avLst/>
          </a:prstGeom>
          <a:noFill/>
          <a:ln/>
        </p:spPr>
        <p:txBody>
          <a:bodyPr wrap="none" lIns="0" tIns="0" rIns="0" bIns="0" rtlCol="0" anchor="t"/>
          <a:lstStyle/>
          <a:p>
            <a:pPr marL="0" indent="0" algn="l">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A comprehensive 6-week Summer School Internship &amp; Training Program in 2025.</a:t>
            </a:r>
            <a:endParaRPr lang="en-US" sz="1250" dirty="0"/>
          </a:p>
        </p:txBody>
      </p:sp>
      <p:sp>
        <p:nvSpPr>
          <p:cNvPr id="10" name="Shape 5"/>
          <p:cNvSpPr/>
          <p:nvPr/>
        </p:nvSpPr>
        <p:spPr>
          <a:xfrm>
            <a:off x="765811" y="3226832"/>
            <a:ext cx="7556421" cy="1175742"/>
          </a:xfrm>
          <a:prstGeom prst="roundRect">
            <a:avLst>
              <a:gd name="adj" fmla="val 9333"/>
            </a:avLst>
          </a:prstGeom>
          <a:solidFill>
            <a:schemeClr val="tx1">
              <a:alpha val="95000"/>
            </a:schemeClr>
          </a:solidFill>
          <a:ln>
            <a:solidFill>
              <a:schemeClr val="tx1"/>
            </a:solidFill>
          </a:ln>
        </p:spPr>
      </p:sp>
      <p:pic>
        <p:nvPicPr>
          <p:cNvPr id="11" name="Image 3" descr="preencoded.png"/>
          <p:cNvPicPr>
            <a:picLocks noChangeAspect="1"/>
          </p:cNvPicPr>
          <p:nvPr/>
        </p:nvPicPr>
        <p:blipFill>
          <a:blip r:embed="rId5"/>
          <a:stretch>
            <a:fillRect/>
          </a:stretch>
        </p:blipFill>
        <p:spPr>
          <a:xfrm>
            <a:off x="793790" y="3107769"/>
            <a:ext cx="7556421" cy="357186"/>
          </a:xfrm>
          <a:prstGeom prst="rect">
            <a:avLst/>
          </a:prstGeom>
        </p:spPr>
      </p:pic>
      <p:pic>
        <p:nvPicPr>
          <p:cNvPr id="12" name="Image 4" descr="preencoded.png"/>
          <p:cNvPicPr>
            <a:picLocks noChangeAspect="1"/>
          </p:cNvPicPr>
          <p:nvPr/>
        </p:nvPicPr>
        <p:blipFill>
          <a:blip r:embed="rId6"/>
          <a:stretch>
            <a:fillRect/>
          </a:stretch>
        </p:blipFill>
        <p:spPr>
          <a:xfrm>
            <a:off x="4333875" y="2988707"/>
            <a:ext cx="476250" cy="476250"/>
          </a:xfrm>
          <a:prstGeom prst="rect">
            <a:avLst/>
          </a:prstGeom>
        </p:spPr>
      </p:pic>
      <p:sp>
        <p:nvSpPr>
          <p:cNvPr id="13" name="Text 6"/>
          <p:cNvSpPr/>
          <p:nvPr/>
        </p:nvSpPr>
        <p:spPr>
          <a:xfrm>
            <a:off x="4476750" y="3107769"/>
            <a:ext cx="190500" cy="238125"/>
          </a:xfrm>
          <a:prstGeom prst="rect">
            <a:avLst/>
          </a:prstGeom>
          <a:noFill/>
          <a:ln/>
        </p:spPr>
        <p:txBody>
          <a:bodyPr wrap="none" lIns="0" tIns="0" rIns="0" bIns="0" rtlCol="0" anchor="t"/>
          <a:lstStyle/>
          <a:p>
            <a:pPr marL="0" indent="0" algn="l">
              <a:lnSpc>
                <a:spcPts val="2400"/>
              </a:lnSpc>
              <a:buNone/>
            </a:pPr>
            <a:r>
              <a:rPr lang="en-US" sz="1500" dirty="0">
                <a:solidFill>
                  <a:srgbClr val="FFFFFF"/>
                </a:solidFill>
                <a:latin typeface="Instrument Sans Semi Bold" pitchFamily="34" charset="0"/>
                <a:ea typeface="Instrument Sans Semi Bold" pitchFamily="34" charset="-122"/>
                <a:cs typeface="Instrument Sans Semi Bold" pitchFamily="34" charset="-120"/>
              </a:rPr>
              <a:t>2</a:t>
            </a:r>
            <a:endParaRPr lang="en-US" sz="1500" dirty="0"/>
          </a:p>
        </p:txBody>
      </p:sp>
      <p:sp>
        <p:nvSpPr>
          <p:cNvPr id="14" name="Text 7"/>
          <p:cNvSpPr/>
          <p:nvPr/>
        </p:nvSpPr>
        <p:spPr>
          <a:xfrm>
            <a:off x="975360" y="3623667"/>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Host Institution</a:t>
            </a:r>
            <a:endParaRPr lang="en-US" sz="1550" dirty="0"/>
          </a:p>
        </p:txBody>
      </p:sp>
      <p:sp>
        <p:nvSpPr>
          <p:cNvPr id="15" name="Text 8"/>
          <p:cNvSpPr/>
          <p:nvPr/>
        </p:nvSpPr>
        <p:spPr>
          <a:xfrm>
            <a:off x="975360" y="3966924"/>
            <a:ext cx="7193280" cy="254079"/>
          </a:xfrm>
          <a:prstGeom prst="rect">
            <a:avLst/>
          </a:prstGeom>
          <a:noFill/>
          <a:ln/>
        </p:spPr>
        <p:txBody>
          <a:bodyPr wrap="none" lIns="0" tIns="0" rIns="0" bIns="0" rtlCol="0" anchor="t"/>
          <a:lstStyle/>
          <a:p>
            <a:pPr marL="0" indent="0" algn="l">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Conducted at the prestigious Indian Institute of Technology Jammu.</a:t>
            </a:r>
            <a:endParaRPr lang="en-US" sz="1250" dirty="0"/>
          </a:p>
        </p:txBody>
      </p:sp>
      <p:sp>
        <p:nvSpPr>
          <p:cNvPr id="16" name="Shape 9"/>
          <p:cNvSpPr/>
          <p:nvPr/>
        </p:nvSpPr>
        <p:spPr>
          <a:xfrm>
            <a:off x="793790" y="4799409"/>
            <a:ext cx="7556421" cy="1175742"/>
          </a:xfrm>
          <a:prstGeom prst="roundRect">
            <a:avLst>
              <a:gd name="adj" fmla="val 9333"/>
            </a:avLst>
          </a:prstGeom>
          <a:solidFill>
            <a:schemeClr val="tx1">
              <a:alpha val="95000"/>
            </a:schemeClr>
          </a:solidFill>
          <a:ln>
            <a:solidFill>
              <a:schemeClr val="tx1"/>
            </a:solidFill>
          </a:ln>
        </p:spPr>
      </p:sp>
      <p:pic>
        <p:nvPicPr>
          <p:cNvPr id="17" name="Image 5" descr="preencoded.png"/>
          <p:cNvPicPr>
            <a:picLocks noChangeAspect="1"/>
          </p:cNvPicPr>
          <p:nvPr/>
        </p:nvPicPr>
        <p:blipFill>
          <a:blip r:embed="rId5"/>
          <a:stretch>
            <a:fillRect/>
          </a:stretch>
        </p:blipFill>
        <p:spPr>
          <a:xfrm>
            <a:off x="793790" y="4680346"/>
            <a:ext cx="7556421" cy="330756"/>
          </a:xfrm>
          <a:prstGeom prst="rect">
            <a:avLst/>
          </a:prstGeom>
        </p:spPr>
      </p:pic>
      <p:pic>
        <p:nvPicPr>
          <p:cNvPr id="18" name="Image 6" descr="preencoded.png"/>
          <p:cNvPicPr>
            <a:picLocks noChangeAspect="1"/>
          </p:cNvPicPr>
          <p:nvPr/>
        </p:nvPicPr>
        <p:blipFill>
          <a:blip r:embed="rId6"/>
          <a:stretch>
            <a:fillRect/>
          </a:stretch>
        </p:blipFill>
        <p:spPr>
          <a:xfrm>
            <a:off x="4333875" y="4561284"/>
            <a:ext cx="476250" cy="476250"/>
          </a:xfrm>
          <a:prstGeom prst="rect">
            <a:avLst/>
          </a:prstGeom>
        </p:spPr>
      </p:pic>
      <p:sp>
        <p:nvSpPr>
          <p:cNvPr id="19" name="Text 10"/>
          <p:cNvSpPr/>
          <p:nvPr/>
        </p:nvSpPr>
        <p:spPr>
          <a:xfrm>
            <a:off x="4476750" y="4680347"/>
            <a:ext cx="190500" cy="238125"/>
          </a:xfrm>
          <a:prstGeom prst="rect">
            <a:avLst/>
          </a:prstGeom>
          <a:noFill/>
          <a:ln/>
        </p:spPr>
        <p:txBody>
          <a:bodyPr wrap="none" lIns="0" tIns="0" rIns="0" bIns="0" rtlCol="0" anchor="t"/>
          <a:lstStyle/>
          <a:p>
            <a:pPr marL="0" indent="0" algn="l">
              <a:lnSpc>
                <a:spcPts val="2400"/>
              </a:lnSpc>
              <a:buNone/>
            </a:pPr>
            <a:r>
              <a:rPr lang="en-US" sz="1500" dirty="0">
                <a:solidFill>
                  <a:srgbClr val="FFFFFF"/>
                </a:solidFill>
                <a:latin typeface="Instrument Sans Semi Bold" pitchFamily="34" charset="0"/>
                <a:ea typeface="Instrument Sans Semi Bold" pitchFamily="34" charset="-122"/>
                <a:cs typeface="Instrument Sans Semi Bold" pitchFamily="34" charset="-120"/>
              </a:rPr>
              <a:t>3</a:t>
            </a:r>
            <a:endParaRPr lang="en-US" sz="1500" dirty="0"/>
          </a:p>
        </p:txBody>
      </p:sp>
      <p:sp>
        <p:nvSpPr>
          <p:cNvPr id="20" name="Text 11"/>
          <p:cNvSpPr/>
          <p:nvPr/>
        </p:nvSpPr>
        <p:spPr>
          <a:xfrm>
            <a:off x="975360" y="5196245"/>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Core Focus</a:t>
            </a:r>
            <a:endParaRPr lang="en-US" sz="1550" dirty="0"/>
          </a:p>
        </p:txBody>
      </p:sp>
      <p:sp>
        <p:nvSpPr>
          <p:cNvPr id="21" name="Text 12"/>
          <p:cNvSpPr/>
          <p:nvPr/>
        </p:nvSpPr>
        <p:spPr>
          <a:xfrm>
            <a:off x="975360" y="5539502"/>
            <a:ext cx="7193280" cy="254079"/>
          </a:xfrm>
          <a:prstGeom prst="rect">
            <a:avLst/>
          </a:prstGeom>
          <a:noFill/>
          <a:ln/>
        </p:spPr>
        <p:txBody>
          <a:bodyPr wrap="none" lIns="0" tIns="0" rIns="0" bIns="0" rtlCol="0" anchor="t"/>
          <a:lstStyle/>
          <a:p>
            <a:pPr marL="0" indent="0" algn="l">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Specialised training in Ethical Hacking &amp; Cybersecurity domains.</a:t>
            </a:r>
            <a:endParaRPr lang="en-US" sz="1250" dirty="0"/>
          </a:p>
        </p:txBody>
      </p:sp>
      <p:sp>
        <p:nvSpPr>
          <p:cNvPr id="22" name="Shape 13"/>
          <p:cNvSpPr/>
          <p:nvPr/>
        </p:nvSpPr>
        <p:spPr>
          <a:xfrm>
            <a:off x="708661" y="6477119"/>
            <a:ext cx="7641550" cy="1175742"/>
          </a:xfrm>
          <a:prstGeom prst="roundRect">
            <a:avLst>
              <a:gd name="adj" fmla="val 9333"/>
            </a:avLst>
          </a:prstGeom>
          <a:solidFill>
            <a:srgbClr val="FFFFFF">
              <a:alpha val="95000"/>
            </a:srgbClr>
          </a:solidFill>
          <a:ln>
            <a:solidFill>
              <a:schemeClr val="tx1"/>
            </a:solidFill>
          </a:ln>
        </p:spPr>
      </p:sp>
      <p:pic>
        <p:nvPicPr>
          <p:cNvPr id="23" name="Image 7" descr="preencoded.png"/>
          <p:cNvPicPr>
            <a:picLocks noChangeAspect="1"/>
          </p:cNvPicPr>
          <p:nvPr/>
        </p:nvPicPr>
        <p:blipFill>
          <a:blip r:embed="rId5"/>
          <a:stretch>
            <a:fillRect/>
          </a:stretch>
        </p:blipFill>
        <p:spPr>
          <a:xfrm>
            <a:off x="793790" y="6266854"/>
            <a:ext cx="7556421" cy="343257"/>
          </a:xfrm>
          <a:prstGeom prst="rect">
            <a:avLst/>
          </a:prstGeom>
        </p:spPr>
      </p:pic>
      <p:pic>
        <p:nvPicPr>
          <p:cNvPr id="24" name="Image 8" descr="preencoded.png"/>
          <p:cNvPicPr>
            <a:picLocks noChangeAspect="1"/>
          </p:cNvPicPr>
          <p:nvPr/>
        </p:nvPicPr>
        <p:blipFill>
          <a:blip r:embed="rId6"/>
          <a:stretch>
            <a:fillRect/>
          </a:stretch>
        </p:blipFill>
        <p:spPr>
          <a:xfrm>
            <a:off x="4333875" y="6133862"/>
            <a:ext cx="476250" cy="476250"/>
          </a:xfrm>
          <a:prstGeom prst="rect">
            <a:avLst/>
          </a:prstGeom>
        </p:spPr>
      </p:pic>
      <p:sp>
        <p:nvSpPr>
          <p:cNvPr id="25" name="Text 14"/>
          <p:cNvSpPr/>
          <p:nvPr/>
        </p:nvSpPr>
        <p:spPr>
          <a:xfrm>
            <a:off x="4476750" y="6252924"/>
            <a:ext cx="190500" cy="238125"/>
          </a:xfrm>
          <a:prstGeom prst="rect">
            <a:avLst/>
          </a:prstGeom>
          <a:noFill/>
          <a:ln/>
        </p:spPr>
        <p:txBody>
          <a:bodyPr wrap="none" lIns="0" tIns="0" rIns="0" bIns="0" rtlCol="0" anchor="t"/>
          <a:lstStyle/>
          <a:p>
            <a:pPr marL="0" indent="0" algn="l">
              <a:lnSpc>
                <a:spcPts val="2400"/>
              </a:lnSpc>
              <a:buNone/>
            </a:pPr>
            <a:r>
              <a:rPr lang="en-US" sz="1500" dirty="0">
                <a:solidFill>
                  <a:srgbClr val="FFFFFF"/>
                </a:solidFill>
                <a:latin typeface="Instrument Sans Semi Bold" pitchFamily="34" charset="0"/>
                <a:ea typeface="Instrument Sans Semi Bold" pitchFamily="34" charset="-122"/>
                <a:cs typeface="Instrument Sans Semi Bold" pitchFamily="34" charset="-120"/>
              </a:rPr>
              <a:t>4</a:t>
            </a:r>
            <a:endParaRPr lang="en-US" sz="1500" dirty="0"/>
          </a:p>
        </p:txBody>
      </p:sp>
      <p:sp>
        <p:nvSpPr>
          <p:cNvPr id="26" name="Text 15"/>
          <p:cNvSpPr/>
          <p:nvPr/>
        </p:nvSpPr>
        <p:spPr>
          <a:xfrm>
            <a:off x="975360" y="676882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5B5F71"/>
                </a:solidFill>
                <a:latin typeface="Instrument Sans Semi Bold" pitchFamily="34" charset="0"/>
                <a:ea typeface="Instrument Sans Semi Bold" pitchFamily="34" charset="-122"/>
                <a:cs typeface="Instrument Sans Semi Bold" pitchFamily="34" charset="-120"/>
              </a:rPr>
              <a:t>Key Project</a:t>
            </a:r>
            <a:endParaRPr lang="en-US" sz="1550" dirty="0"/>
          </a:p>
        </p:txBody>
      </p:sp>
      <p:sp>
        <p:nvSpPr>
          <p:cNvPr id="27" name="Text 16"/>
          <p:cNvSpPr/>
          <p:nvPr/>
        </p:nvSpPr>
        <p:spPr>
          <a:xfrm>
            <a:off x="975360" y="7112079"/>
            <a:ext cx="7193280" cy="254079"/>
          </a:xfrm>
          <a:prstGeom prst="rect">
            <a:avLst/>
          </a:prstGeom>
          <a:noFill/>
          <a:ln/>
        </p:spPr>
        <p:txBody>
          <a:bodyPr wrap="none" lIns="0" tIns="0" rIns="0" bIns="0" rtlCol="0" anchor="t"/>
          <a:lstStyle/>
          <a:p>
            <a:pPr marL="0" indent="0" algn="l">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In-depth simulation and analysis of a Denial of Service (DoS) Attack.</a:t>
            </a:r>
            <a:endParaRPr lang="en-US" sz="1250" dirty="0"/>
          </a:p>
        </p:txBody>
      </p:sp>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7" name="click.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6200000" scaled="1"/>
          <a:tileRect/>
        </a:gradFill>
        <a:effectLst/>
      </p:bgPr>
    </p:bg>
    <p:spTree>
      <p:nvGrpSpPr>
        <p:cNvPr id="1" name=""/>
        <p:cNvGrpSpPr/>
        <p:nvPr/>
      </p:nvGrpSpPr>
      <p:grpSpPr>
        <a:xfrm>
          <a:off x="0" y="0"/>
          <a:ext cx="0" cy="0"/>
          <a:chOff x="0" y="0"/>
          <a:chExt cx="0" cy="0"/>
        </a:xfrm>
      </p:grpSpPr>
      <p:sp>
        <p:nvSpPr>
          <p:cNvPr id="2" name="Text 0"/>
          <p:cNvSpPr/>
          <p:nvPr/>
        </p:nvSpPr>
        <p:spPr>
          <a:xfrm>
            <a:off x="3915370" y="1453634"/>
            <a:ext cx="5753695" cy="620078"/>
          </a:xfrm>
          <a:prstGeom prst="rect">
            <a:avLst/>
          </a:prstGeom>
          <a:noFill/>
          <a:ln/>
        </p:spPr>
        <p:txBody>
          <a:bodyPr wrap="none" lIns="0" tIns="0" rIns="0" bIns="0" rtlCol="0" anchor="t"/>
          <a:lstStyle/>
          <a:p>
            <a:pPr marL="0" indent="0" algn="l">
              <a:lnSpc>
                <a:spcPts val="4850"/>
              </a:lnSpc>
              <a:buNone/>
            </a:pPr>
            <a:r>
              <a:rPr lang="en-US" sz="36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Objectives</a:t>
            </a:r>
            <a:r>
              <a:rPr lang="en-US" sz="39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 of the Project</a:t>
            </a:r>
            <a:endParaRPr lang="en-US" sz="3900" b="1" u="sng" dirty="0">
              <a:solidFill>
                <a:schemeClr val="tx1">
                  <a:lumMod val="95000"/>
                  <a:lumOff val="5000"/>
                </a:schemeClr>
              </a:solidFill>
            </a:endParaRPr>
          </a:p>
        </p:txBody>
      </p:sp>
      <p:sp>
        <p:nvSpPr>
          <p:cNvPr id="3" name="Shape 1"/>
          <p:cNvSpPr/>
          <p:nvPr/>
        </p:nvSpPr>
        <p:spPr>
          <a:xfrm>
            <a:off x="793790" y="2995851"/>
            <a:ext cx="13042821" cy="3254812"/>
          </a:xfrm>
          <a:prstGeom prst="roundRect">
            <a:avLst>
              <a:gd name="adj" fmla="val 2561"/>
            </a:avLst>
          </a:prstGeom>
          <a:solidFill>
            <a:srgbClr val="E2E3E9"/>
          </a:solidFill>
          <a:ln w="7620">
            <a:solidFill>
              <a:srgbClr val="C8C9CF"/>
            </a:solidFill>
            <a:prstDash val="solid"/>
          </a:ln>
        </p:spPr>
      </p:sp>
      <p:sp>
        <p:nvSpPr>
          <p:cNvPr id="4" name="Shape 2"/>
          <p:cNvSpPr/>
          <p:nvPr/>
        </p:nvSpPr>
        <p:spPr>
          <a:xfrm>
            <a:off x="801410" y="3003471"/>
            <a:ext cx="4342448" cy="1778556"/>
          </a:xfrm>
          <a:prstGeom prst="roundRect">
            <a:avLst>
              <a:gd name="adj" fmla="val 4687"/>
            </a:avLst>
          </a:prstGeom>
          <a:ln/>
        </p:spPr>
        <p:style>
          <a:lnRef idx="2">
            <a:schemeClr val="accent3"/>
          </a:lnRef>
          <a:fillRef idx="1">
            <a:schemeClr val="lt1"/>
          </a:fillRef>
          <a:effectRef idx="0">
            <a:schemeClr val="accent3"/>
          </a:effectRef>
          <a:fontRef idx="minor">
            <a:schemeClr val="dk1"/>
          </a:fontRef>
        </p:style>
      </p:sp>
      <p:sp>
        <p:nvSpPr>
          <p:cNvPr id="5" name="Text 3"/>
          <p:cNvSpPr/>
          <p:nvPr/>
        </p:nvSpPr>
        <p:spPr>
          <a:xfrm>
            <a:off x="999768" y="320182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DoS Mechanism</a:t>
            </a:r>
            <a:endParaRPr lang="en-US" sz="1950" dirty="0"/>
          </a:p>
        </p:txBody>
      </p:sp>
      <p:sp>
        <p:nvSpPr>
          <p:cNvPr id="6" name="Text 4"/>
          <p:cNvSpPr/>
          <p:nvPr/>
        </p:nvSpPr>
        <p:spPr>
          <a:xfrm>
            <a:off x="999768" y="3631049"/>
            <a:ext cx="3647956" cy="95261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To gain a thorough understanding of how DoS attacks function at a fundamental level.</a:t>
            </a:r>
            <a:endParaRPr lang="en-US" sz="1550" dirty="0"/>
          </a:p>
        </p:txBody>
      </p:sp>
      <p:sp>
        <p:nvSpPr>
          <p:cNvPr id="7" name="Shape 5"/>
          <p:cNvSpPr/>
          <p:nvPr/>
        </p:nvSpPr>
        <p:spPr>
          <a:xfrm>
            <a:off x="5143857" y="3003471"/>
            <a:ext cx="4342567" cy="1778556"/>
          </a:xfrm>
          <a:prstGeom prst="rect">
            <a:avLst/>
          </a:prstGeom>
          <a:ln/>
        </p:spPr>
        <p:style>
          <a:lnRef idx="2">
            <a:schemeClr val="accent3"/>
          </a:lnRef>
          <a:fillRef idx="1">
            <a:schemeClr val="lt1"/>
          </a:fillRef>
          <a:effectRef idx="0">
            <a:schemeClr val="accent3"/>
          </a:effectRef>
          <a:fontRef idx="minor">
            <a:schemeClr val="dk1"/>
          </a:fontRef>
        </p:style>
      </p:sp>
      <p:sp>
        <p:nvSpPr>
          <p:cNvPr id="8" name="Shape 6"/>
          <p:cNvSpPr/>
          <p:nvPr/>
        </p:nvSpPr>
        <p:spPr>
          <a:xfrm>
            <a:off x="5143857" y="3003471"/>
            <a:ext cx="22860" cy="1778556"/>
          </a:xfrm>
          <a:prstGeom prst="roundRect">
            <a:avLst>
              <a:gd name="adj" fmla="val 364651"/>
            </a:avLst>
          </a:prstGeom>
          <a:solidFill>
            <a:srgbClr val="C8C9CF"/>
          </a:solidFill>
          <a:ln/>
        </p:spPr>
      </p:sp>
      <p:sp>
        <p:nvSpPr>
          <p:cNvPr id="9" name="Text 7"/>
          <p:cNvSpPr/>
          <p:nvPr/>
        </p:nvSpPr>
        <p:spPr>
          <a:xfrm>
            <a:off x="5639991" y="320182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Offensive Tools</a:t>
            </a:r>
            <a:endParaRPr lang="en-US" sz="1950" dirty="0"/>
          </a:p>
        </p:txBody>
      </p:sp>
      <p:sp>
        <p:nvSpPr>
          <p:cNvPr id="10" name="Text 8"/>
          <p:cNvSpPr/>
          <p:nvPr/>
        </p:nvSpPr>
        <p:spPr>
          <a:xfrm>
            <a:off x="5639991" y="3631049"/>
            <a:ext cx="3350300" cy="95261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To practically apply offensive security tools for network flooding scenarios.</a:t>
            </a:r>
            <a:endParaRPr lang="en-US" sz="1550" dirty="0"/>
          </a:p>
        </p:txBody>
      </p:sp>
      <p:sp>
        <p:nvSpPr>
          <p:cNvPr id="11" name="Shape 9"/>
          <p:cNvSpPr/>
          <p:nvPr/>
        </p:nvSpPr>
        <p:spPr>
          <a:xfrm>
            <a:off x="9486424" y="3003471"/>
            <a:ext cx="4342567" cy="1778556"/>
          </a:xfrm>
          <a:prstGeom prst="rect">
            <a:avLst/>
          </a:prstGeom>
          <a:ln/>
        </p:spPr>
        <p:style>
          <a:lnRef idx="2">
            <a:schemeClr val="accent3"/>
          </a:lnRef>
          <a:fillRef idx="1">
            <a:schemeClr val="lt1"/>
          </a:fillRef>
          <a:effectRef idx="0">
            <a:schemeClr val="accent3"/>
          </a:effectRef>
          <a:fontRef idx="minor">
            <a:schemeClr val="dk1"/>
          </a:fontRef>
        </p:style>
      </p:sp>
      <p:sp>
        <p:nvSpPr>
          <p:cNvPr id="12" name="Shape 10"/>
          <p:cNvSpPr/>
          <p:nvPr/>
        </p:nvSpPr>
        <p:spPr>
          <a:xfrm>
            <a:off x="9486424" y="3003471"/>
            <a:ext cx="22860" cy="1778556"/>
          </a:xfrm>
          <a:prstGeom prst="roundRect">
            <a:avLst>
              <a:gd name="adj" fmla="val 364651"/>
            </a:avLst>
          </a:prstGeom>
          <a:solidFill>
            <a:srgbClr val="C8C9CF"/>
          </a:solidFill>
          <a:ln/>
        </p:spPr>
      </p:sp>
      <p:sp>
        <p:nvSpPr>
          <p:cNvPr id="13" name="Text 11"/>
          <p:cNvSpPr/>
          <p:nvPr/>
        </p:nvSpPr>
        <p:spPr>
          <a:xfrm>
            <a:off x="9982557" y="320182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Traffic Analysis</a:t>
            </a:r>
            <a:endParaRPr lang="en-US" sz="1950" dirty="0"/>
          </a:p>
        </p:txBody>
      </p:sp>
      <p:sp>
        <p:nvSpPr>
          <p:cNvPr id="14" name="Text 12"/>
          <p:cNvSpPr/>
          <p:nvPr/>
        </p:nvSpPr>
        <p:spPr>
          <a:xfrm>
            <a:off x="9982557" y="3631049"/>
            <a:ext cx="3648075" cy="95261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To effectively analyse network traffic patterns using Wireshark during an attack.</a:t>
            </a:r>
            <a:endParaRPr lang="en-US" sz="1550" dirty="0"/>
          </a:p>
        </p:txBody>
      </p:sp>
      <p:sp>
        <p:nvSpPr>
          <p:cNvPr id="15" name="Shape 13"/>
          <p:cNvSpPr/>
          <p:nvPr/>
        </p:nvSpPr>
        <p:spPr>
          <a:xfrm>
            <a:off x="801410" y="4782026"/>
            <a:ext cx="6513790" cy="1461016"/>
          </a:xfrm>
          <a:prstGeom prst="rect">
            <a:avLst/>
          </a:prstGeom>
          <a:ln/>
        </p:spPr>
        <p:style>
          <a:lnRef idx="2">
            <a:schemeClr val="accent3"/>
          </a:lnRef>
          <a:fillRef idx="1">
            <a:schemeClr val="lt1"/>
          </a:fillRef>
          <a:effectRef idx="0">
            <a:schemeClr val="accent3"/>
          </a:effectRef>
          <a:fontRef idx="minor">
            <a:schemeClr val="dk1"/>
          </a:fontRef>
        </p:style>
      </p:sp>
      <p:sp>
        <p:nvSpPr>
          <p:cNvPr id="16" name="Shape 14"/>
          <p:cNvSpPr/>
          <p:nvPr/>
        </p:nvSpPr>
        <p:spPr>
          <a:xfrm>
            <a:off x="801410" y="4782026"/>
            <a:ext cx="6513790" cy="22860"/>
          </a:xfrm>
          <a:prstGeom prst="roundRect">
            <a:avLst>
              <a:gd name="adj" fmla="val 364651"/>
            </a:avLst>
          </a:prstGeom>
          <a:solidFill>
            <a:srgbClr val="C8C9CF"/>
          </a:solidFill>
          <a:ln/>
        </p:spPr>
      </p:sp>
      <p:sp>
        <p:nvSpPr>
          <p:cNvPr id="17" name="Text 15"/>
          <p:cNvSpPr/>
          <p:nvPr/>
        </p:nvSpPr>
        <p:spPr>
          <a:xfrm>
            <a:off x="999768" y="498038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Performance Impact</a:t>
            </a:r>
            <a:endParaRPr lang="en-US" sz="1950" dirty="0"/>
          </a:p>
        </p:txBody>
      </p:sp>
      <p:sp>
        <p:nvSpPr>
          <p:cNvPr id="18" name="Text 16"/>
          <p:cNvSpPr/>
          <p:nvPr/>
        </p:nvSpPr>
        <p:spPr>
          <a:xfrm>
            <a:off x="999768" y="5409605"/>
            <a:ext cx="5819299" cy="63507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To quantify and observe the performance degradation on target systems.</a:t>
            </a:r>
            <a:endParaRPr lang="en-US" sz="1550" dirty="0"/>
          </a:p>
        </p:txBody>
      </p:sp>
      <p:sp>
        <p:nvSpPr>
          <p:cNvPr id="19" name="Shape 17"/>
          <p:cNvSpPr/>
          <p:nvPr/>
        </p:nvSpPr>
        <p:spPr>
          <a:xfrm>
            <a:off x="7315200" y="4782026"/>
            <a:ext cx="6513790" cy="1461016"/>
          </a:xfrm>
          <a:prstGeom prst="rect">
            <a:avLst/>
          </a:prstGeom>
          <a:ln/>
        </p:spPr>
        <p:style>
          <a:lnRef idx="2">
            <a:schemeClr val="accent3"/>
          </a:lnRef>
          <a:fillRef idx="1">
            <a:schemeClr val="lt1"/>
          </a:fillRef>
          <a:effectRef idx="0">
            <a:schemeClr val="accent3"/>
          </a:effectRef>
          <a:fontRef idx="minor">
            <a:schemeClr val="dk1"/>
          </a:fontRef>
        </p:style>
      </p:sp>
      <p:sp>
        <p:nvSpPr>
          <p:cNvPr id="20" name="Shape 18"/>
          <p:cNvSpPr/>
          <p:nvPr/>
        </p:nvSpPr>
        <p:spPr>
          <a:xfrm>
            <a:off x="7315200" y="4782026"/>
            <a:ext cx="22860" cy="1461016"/>
          </a:xfrm>
          <a:prstGeom prst="roundRect">
            <a:avLst>
              <a:gd name="adj" fmla="val 364651"/>
            </a:avLst>
          </a:prstGeom>
          <a:solidFill>
            <a:srgbClr val="C8C9CF"/>
          </a:solidFill>
          <a:ln/>
        </p:spPr>
      </p:sp>
      <p:sp>
        <p:nvSpPr>
          <p:cNvPr id="21" name="Shape 19"/>
          <p:cNvSpPr/>
          <p:nvPr/>
        </p:nvSpPr>
        <p:spPr>
          <a:xfrm>
            <a:off x="7315200" y="4782026"/>
            <a:ext cx="6513790" cy="22860"/>
          </a:xfrm>
          <a:prstGeom prst="roundRect">
            <a:avLst>
              <a:gd name="adj" fmla="val 364651"/>
            </a:avLst>
          </a:prstGeom>
          <a:solidFill>
            <a:srgbClr val="C8C9CF"/>
          </a:solidFill>
          <a:ln/>
        </p:spPr>
      </p:sp>
      <p:sp>
        <p:nvSpPr>
          <p:cNvPr id="22" name="Text 20"/>
          <p:cNvSpPr/>
          <p:nvPr/>
        </p:nvSpPr>
        <p:spPr>
          <a:xfrm>
            <a:off x="7811333" y="4980384"/>
            <a:ext cx="2597468" cy="310158"/>
          </a:xfrm>
          <a:prstGeom prst="rect">
            <a:avLst/>
          </a:prstGeom>
          <a:noFill/>
          <a:ln/>
        </p:spPr>
        <p:txBody>
          <a:bodyPr wrap="none" lIns="0" tIns="0" rIns="0" bIns="0" rtlCol="0" anchor="t"/>
          <a:lstStyle/>
          <a:p>
            <a:pPr marL="0" indent="0" algn="l">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Mitigation Techniques</a:t>
            </a:r>
            <a:endParaRPr lang="en-US" sz="1950" dirty="0"/>
          </a:p>
        </p:txBody>
      </p:sp>
      <p:sp>
        <p:nvSpPr>
          <p:cNvPr id="23" name="Text 21"/>
          <p:cNvSpPr/>
          <p:nvPr/>
        </p:nvSpPr>
        <p:spPr>
          <a:xfrm>
            <a:off x="7811333" y="5409605"/>
            <a:ext cx="5819299" cy="63507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To familiarise ourselves with various strategies for defending against DoS attacks.</a:t>
            </a:r>
            <a:endParaRPr lang="en-US" sz="1550" dirty="0"/>
          </a:p>
        </p:txBody>
      </p:sp>
      <p:sp>
        <p:nvSpPr>
          <p:cNvPr id="24" name="Shape 22"/>
          <p:cNvSpPr/>
          <p:nvPr/>
        </p:nvSpPr>
        <p:spPr>
          <a:xfrm>
            <a:off x="4895850" y="3644682"/>
            <a:ext cx="496133" cy="496133"/>
          </a:xfrm>
          <a:prstGeom prst="roundRect">
            <a:avLst>
              <a:gd name="adj" fmla="val 16802"/>
            </a:avLst>
          </a:prstGeom>
          <a:solidFill>
            <a:srgbClr val="FFFFFF">
              <a:alpha val="95000"/>
            </a:srgbClr>
          </a:solidFill>
          <a:ln w="22860">
            <a:solidFill>
              <a:srgbClr val="C8C9CF"/>
            </a:solidFill>
            <a:prstDash val="solid"/>
          </a:ln>
        </p:spPr>
      </p:sp>
      <p:pic>
        <p:nvPicPr>
          <p:cNvPr id="25" name="Image 0" descr="preencoded.png"/>
          <p:cNvPicPr>
            <a:picLocks noChangeAspect="1"/>
          </p:cNvPicPr>
          <p:nvPr/>
        </p:nvPicPr>
        <p:blipFill>
          <a:blip r:embed="rId4"/>
          <a:stretch>
            <a:fillRect/>
          </a:stretch>
        </p:blipFill>
        <p:spPr>
          <a:xfrm>
            <a:off x="5019913" y="3737670"/>
            <a:ext cx="248007" cy="310039"/>
          </a:xfrm>
          <a:prstGeom prst="rect">
            <a:avLst/>
          </a:prstGeom>
        </p:spPr>
      </p:pic>
      <p:sp>
        <p:nvSpPr>
          <p:cNvPr id="26" name="Shape 23"/>
          <p:cNvSpPr/>
          <p:nvPr/>
        </p:nvSpPr>
        <p:spPr>
          <a:xfrm>
            <a:off x="9238417" y="3644682"/>
            <a:ext cx="496133" cy="496133"/>
          </a:xfrm>
          <a:prstGeom prst="roundRect">
            <a:avLst>
              <a:gd name="adj" fmla="val 16802"/>
            </a:avLst>
          </a:prstGeom>
          <a:solidFill>
            <a:srgbClr val="FFFFFF">
              <a:alpha val="95000"/>
            </a:srgbClr>
          </a:solidFill>
          <a:ln w="22860">
            <a:solidFill>
              <a:srgbClr val="C8C9CF"/>
            </a:solidFill>
            <a:prstDash val="solid"/>
          </a:ln>
        </p:spPr>
      </p:sp>
      <p:pic>
        <p:nvPicPr>
          <p:cNvPr id="27" name="Image 1" descr="preencoded.png"/>
          <p:cNvPicPr>
            <a:picLocks noChangeAspect="1"/>
          </p:cNvPicPr>
          <p:nvPr/>
        </p:nvPicPr>
        <p:blipFill>
          <a:blip r:embed="rId5"/>
          <a:stretch>
            <a:fillRect/>
          </a:stretch>
        </p:blipFill>
        <p:spPr>
          <a:xfrm>
            <a:off x="9362480" y="3737670"/>
            <a:ext cx="248007" cy="310039"/>
          </a:xfrm>
          <a:prstGeom prst="rect">
            <a:avLst/>
          </a:prstGeom>
        </p:spPr>
      </p:pic>
      <p:sp>
        <p:nvSpPr>
          <p:cNvPr id="28" name="Shape 24"/>
          <p:cNvSpPr/>
          <p:nvPr/>
        </p:nvSpPr>
        <p:spPr>
          <a:xfrm>
            <a:off x="7067193" y="5264408"/>
            <a:ext cx="496133" cy="496133"/>
          </a:xfrm>
          <a:prstGeom prst="roundRect">
            <a:avLst>
              <a:gd name="adj" fmla="val 16802"/>
            </a:avLst>
          </a:prstGeom>
          <a:solidFill>
            <a:srgbClr val="FFFFFF">
              <a:alpha val="95000"/>
            </a:srgbClr>
          </a:solidFill>
          <a:ln w="22860">
            <a:solidFill>
              <a:srgbClr val="C8C9CF"/>
            </a:solidFill>
            <a:prstDash val="solid"/>
          </a:ln>
        </p:spPr>
      </p:sp>
      <p:pic>
        <p:nvPicPr>
          <p:cNvPr id="29" name="Image 2" descr="preencoded.png"/>
          <p:cNvPicPr>
            <a:picLocks noChangeAspect="1"/>
          </p:cNvPicPr>
          <p:nvPr/>
        </p:nvPicPr>
        <p:blipFill>
          <a:blip r:embed="rId6"/>
          <a:stretch>
            <a:fillRect/>
          </a:stretch>
        </p:blipFill>
        <p:spPr>
          <a:xfrm>
            <a:off x="7191256" y="5357396"/>
            <a:ext cx="248007" cy="3100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7" name="click.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2" name="Text 0"/>
          <p:cNvSpPr/>
          <p:nvPr/>
        </p:nvSpPr>
        <p:spPr>
          <a:xfrm>
            <a:off x="771644" y="530543"/>
            <a:ext cx="5754886" cy="572810"/>
          </a:xfrm>
          <a:prstGeom prst="rect">
            <a:avLst/>
          </a:prstGeom>
          <a:noFill/>
          <a:ln/>
        </p:spPr>
        <p:txBody>
          <a:bodyPr wrap="none" lIns="0" tIns="0" rIns="0" bIns="0" rtlCol="0" anchor="t"/>
          <a:lstStyle/>
          <a:p>
            <a:pPr marL="0" indent="0" algn="l">
              <a:lnSpc>
                <a:spcPts val="4500"/>
              </a:lnSpc>
              <a:buNone/>
            </a:pPr>
            <a:r>
              <a:rPr lang="en-US" sz="36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Tools &amp; Technologies Used</a:t>
            </a:r>
            <a:endParaRPr lang="en-US" sz="3600" b="1" u="sng" dirty="0">
              <a:solidFill>
                <a:schemeClr val="tx1">
                  <a:lumMod val="95000"/>
                  <a:lumOff val="5000"/>
                </a:schemeClr>
              </a:solidFill>
            </a:endParaRPr>
          </a:p>
        </p:txBody>
      </p:sp>
      <p:sp>
        <p:nvSpPr>
          <p:cNvPr id="3" name="Text 1"/>
          <p:cNvSpPr/>
          <p:nvPr/>
        </p:nvSpPr>
        <p:spPr>
          <a:xfrm>
            <a:off x="771644" y="1561505"/>
            <a:ext cx="2291120" cy="286345"/>
          </a:xfrm>
          <a:prstGeom prst="rect">
            <a:avLst/>
          </a:prstGeom>
          <a:noFill/>
          <a:ln/>
        </p:spPr>
        <p:txBody>
          <a:bodyPr wrap="none" lIns="0" tIns="0" rIns="0" bIns="0" rtlCol="0" anchor="t"/>
          <a:lstStyle/>
          <a:p>
            <a:pPr marL="0" indent="0" algn="l">
              <a:lnSpc>
                <a:spcPts val="2250"/>
              </a:lnSpc>
              <a:buNone/>
            </a:pPr>
            <a:r>
              <a:rPr lang="en-US" sz="20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Operating Systems</a:t>
            </a:r>
            <a:endParaRPr lang="en-US" sz="2000" b="1" dirty="0">
              <a:solidFill>
                <a:schemeClr val="accent2">
                  <a:lumMod val="75000"/>
                </a:schemeClr>
              </a:solidFill>
            </a:endParaRPr>
          </a:p>
        </p:txBody>
      </p:sp>
      <p:sp>
        <p:nvSpPr>
          <p:cNvPr id="4" name="Text 2"/>
          <p:cNvSpPr/>
          <p:nvPr/>
        </p:nvSpPr>
        <p:spPr>
          <a:xfrm>
            <a:off x="771644" y="2031087"/>
            <a:ext cx="6319957" cy="586264"/>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5B5F71"/>
                </a:solidFill>
                <a:latin typeface="Instrument Sans Medium" pitchFamily="34" charset="0"/>
                <a:ea typeface="Instrument Sans Medium" pitchFamily="34" charset="-122"/>
                <a:cs typeface="Instrument Sans Medium" pitchFamily="34" charset="-120"/>
              </a:rPr>
              <a:t>Kali Linux: Utilised as the primary attacker machine for launching DoS attacks.</a:t>
            </a:r>
            <a:endParaRPr lang="en-US" sz="1400" dirty="0"/>
          </a:p>
        </p:txBody>
      </p:sp>
      <p:sp>
        <p:nvSpPr>
          <p:cNvPr id="5" name="Text 3"/>
          <p:cNvSpPr/>
          <p:nvPr/>
        </p:nvSpPr>
        <p:spPr>
          <a:xfrm>
            <a:off x="771644" y="2681407"/>
            <a:ext cx="6319957" cy="586264"/>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5B5F71"/>
                </a:solidFill>
                <a:latin typeface="Instrument Sans Medium" pitchFamily="34" charset="0"/>
                <a:ea typeface="Instrument Sans Medium" pitchFamily="34" charset="-122"/>
                <a:cs typeface="Instrument Sans Medium" pitchFamily="34" charset="-120"/>
              </a:rPr>
              <a:t>Windows 10: Configured as the target system to observe attack impact.</a:t>
            </a:r>
            <a:endParaRPr lang="en-US" sz="1400" dirty="0"/>
          </a:p>
        </p:txBody>
      </p:sp>
      <p:sp>
        <p:nvSpPr>
          <p:cNvPr id="6" name="Text 4"/>
          <p:cNvSpPr/>
          <p:nvPr/>
        </p:nvSpPr>
        <p:spPr>
          <a:xfrm>
            <a:off x="771644" y="3450908"/>
            <a:ext cx="2291120" cy="286345"/>
          </a:xfrm>
          <a:prstGeom prst="rect">
            <a:avLst/>
          </a:prstGeom>
          <a:noFill/>
          <a:ln/>
        </p:spPr>
        <p:txBody>
          <a:bodyPr wrap="none" lIns="0" tIns="0" rIns="0" bIns="0" rtlCol="0" anchor="t"/>
          <a:lstStyle/>
          <a:p>
            <a:pPr marL="0" indent="0" algn="l">
              <a:lnSpc>
                <a:spcPts val="2250"/>
              </a:lnSpc>
              <a:buNone/>
            </a:pPr>
            <a:r>
              <a:rPr lang="en-US" sz="20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Attack</a:t>
            </a:r>
            <a:r>
              <a:rPr lang="en-US" sz="1800" dirty="0">
                <a:solidFill>
                  <a:srgbClr val="505468"/>
                </a:solidFill>
                <a:latin typeface="Instrument Sans Semi Bold" pitchFamily="34" charset="0"/>
                <a:ea typeface="Instrument Sans Semi Bold" pitchFamily="34" charset="-122"/>
                <a:cs typeface="Instrument Sans Semi Bold" pitchFamily="34" charset="-120"/>
              </a:rPr>
              <a:t> </a:t>
            </a:r>
            <a:r>
              <a:rPr lang="en-US" sz="20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Tools</a:t>
            </a:r>
            <a:endParaRPr lang="en-US" sz="1800" b="1" dirty="0">
              <a:solidFill>
                <a:schemeClr val="accent2">
                  <a:lumMod val="75000"/>
                </a:schemeClr>
              </a:solidFill>
            </a:endParaRPr>
          </a:p>
        </p:txBody>
      </p:sp>
      <p:sp>
        <p:nvSpPr>
          <p:cNvPr id="7" name="Text 5"/>
          <p:cNvSpPr/>
          <p:nvPr/>
        </p:nvSpPr>
        <p:spPr>
          <a:xfrm>
            <a:off x="771644" y="3920490"/>
            <a:ext cx="6319957" cy="586264"/>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5B5F71"/>
                </a:solidFill>
                <a:latin typeface="Instrument Sans Medium" pitchFamily="34" charset="0"/>
                <a:ea typeface="Instrument Sans Medium" pitchFamily="34" charset="-122"/>
                <a:cs typeface="Instrument Sans Medium" pitchFamily="34" charset="-120"/>
              </a:rPr>
              <a:t>hping3: A powerful command-line tool for crafting and sending custom TCP/IP packets.</a:t>
            </a:r>
            <a:endParaRPr lang="en-US" sz="1400" dirty="0"/>
          </a:p>
        </p:txBody>
      </p:sp>
      <p:sp>
        <p:nvSpPr>
          <p:cNvPr id="8" name="Text 6"/>
          <p:cNvSpPr/>
          <p:nvPr/>
        </p:nvSpPr>
        <p:spPr>
          <a:xfrm>
            <a:off x="771644" y="4570809"/>
            <a:ext cx="6319957" cy="586264"/>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5B5F71"/>
                </a:solidFill>
                <a:latin typeface="Instrument Sans Medium" pitchFamily="34" charset="0"/>
                <a:ea typeface="Instrument Sans Medium" pitchFamily="34" charset="-122"/>
                <a:cs typeface="Instrument Sans Medium" pitchFamily="34" charset="-120"/>
              </a:rPr>
              <a:t>Metasploit Framework: Employed for leveraging various exploit modules, including SYN flood attacks.</a:t>
            </a:r>
            <a:endParaRPr lang="en-US" sz="1400" dirty="0"/>
          </a:p>
        </p:txBody>
      </p:sp>
      <p:sp>
        <p:nvSpPr>
          <p:cNvPr id="9" name="Text 7"/>
          <p:cNvSpPr/>
          <p:nvPr/>
        </p:nvSpPr>
        <p:spPr>
          <a:xfrm>
            <a:off x="771644" y="5340310"/>
            <a:ext cx="2291120" cy="286345"/>
          </a:xfrm>
          <a:prstGeom prst="rect">
            <a:avLst/>
          </a:prstGeom>
          <a:noFill/>
          <a:ln/>
        </p:spPr>
        <p:txBody>
          <a:bodyPr wrap="none" lIns="0" tIns="0" rIns="0" bIns="0" rtlCol="0" anchor="t"/>
          <a:lstStyle/>
          <a:p>
            <a:pPr marL="0" indent="0" algn="l">
              <a:lnSpc>
                <a:spcPts val="2250"/>
              </a:lnSpc>
              <a:buNone/>
            </a:pPr>
            <a:r>
              <a:rPr lang="en-US" sz="20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Network Analysis</a:t>
            </a:r>
            <a:endParaRPr lang="en-US" sz="2000" b="1" dirty="0">
              <a:solidFill>
                <a:schemeClr val="accent2">
                  <a:lumMod val="75000"/>
                </a:schemeClr>
              </a:solidFill>
            </a:endParaRPr>
          </a:p>
        </p:txBody>
      </p:sp>
      <p:sp>
        <p:nvSpPr>
          <p:cNvPr id="10" name="Text 8"/>
          <p:cNvSpPr/>
          <p:nvPr/>
        </p:nvSpPr>
        <p:spPr>
          <a:xfrm>
            <a:off x="771644" y="5809893"/>
            <a:ext cx="6319957" cy="586264"/>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5B5F71"/>
                </a:solidFill>
                <a:latin typeface="Instrument Sans Medium" pitchFamily="34" charset="0"/>
                <a:ea typeface="Instrument Sans Medium" pitchFamily="34" charset="-122"/>
                <a:cs typeface="Instrument Sans Medium" pitchFamily="34" charset="-120"/>
              </a:rPr>
              <a:t>Wireshark: An essential network protocol analyser for capturing and inspecting packet flow.</a:t>
            </a:r>
            <a:endParaRPr lang="en-US" sz="1400" dirty="0"/>
          </a:p>
        </p:txBody>
      </p:sp>
      <p:sp>
        <p:nvSpPr>
          <p:cNvPr id="11" name="Text 9"/>
          <p:cNvSpPr/>
          <p:nvPr/>
        </p:nvSpPr>
        <p:spPr>
          <a:xfrm>
            <a:off x="771644" y="6579394"/>
            <a:ext cx="2291120" cy="286345"/>
          </a:xfrm>
          <a:prstGeom prst="rect">
            <a:avLst/>
          </a:prstGeom>
          <a:noFill/>
          <a:ln/>
        </p:spPr>
        <p:txBody>
          <a:bodyPr wrap="none" lIns="0" tIns="0" rIns="0" bIns="0" rtlCol="0" anchor="t"/>
          <a:lstStyle/>
          <a:p>
            <a:pPr marL="0" indent="0" algn="l">
              <a:lnSpc>
                <a:spcPts val="2250"/>
              </a:lnSpc>
              <a:buNone/>
            </a:pPr>
            <a:r>
              <a:rPr lang="en-US" sz="20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Virtual Environment</a:t>
            </a:r>
            <a:endParaRPr lang="en-US" sz="2000" b="1" dirty="0">
              <a:solidFill>
                <a:schemeClr val="accent2">
                  <a:lumMod val="75000"/>
                </a:schemeClr>
              </a:solidFill>
            </a:endParaRPr>
          </a:p>
        </p:txBody>
      </p:sp>
      <p:sp>
        <p:nvSpPr>
          <p:cNvPr id="12" name="Text 10"/>
          <p:cNvSpPr/>
          <p:nvPr/>
        </p:nvSpPr>
        <p:spPr>
          <a:xfrm>
            <a:off x="771644" y="7048976"/>
            <a:ext cx="6319957" cy="586264"/>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5B5F71"/>
                </a:solidFill>
                <a:latin typeface="Instrument Sans Medium" pitchFamily="34" charset="0"/>
                <a:ea typeface="Instrument Sans Medium" pitchFamily="34" charset="-122"/>
                <a:cs typeface="Instrument Sans Medium" pitchFamily="34" charset="-120"/>
              </a:rPr>
              <a:t>VMware Workstation: Used to set up an isolated virtual network for safe experimentation.</a:t>
            </a:r>
            <a:endParaRPr lang="en-US" sz="1400" dirty="0"/>
          </a:p>
        </p:txBody>
      </p:sp>
      <p:pic>
        <p:nvPicPr>
          <p:cNvPr id="19" name="Picture 18">
            <a:extLst>
              <a:ext uri="{FF2B5EF4-FFF2-40B4-BE49-F238E27FC236}">
                <a16:creationId xmlns:a16="http://schemas.microsoft.com/office/drawing/2014/main" id="{C2779A02-9F29-56BF-DDBB-358FD4845CE5}"/>
              </a:ext>
            </a:extLst>
          </p:cNvPr>
          <p:cNvPicPr>
            <a:picLocks noChangeAspect="1"/>
          </p:cNvPicPr>
          <p:nvPr/>
        </p:nvPicPr>
        <p:blipFill>
          <a:blip r:embed="rId4"/>
          <a:stretch>
            <a:fillRect/>
          </a:stretch>
        </p:blipFill>
        <p:spPr>
          <a:xfrm>
            <a:off x="8103870" y="683367"/>
            <a:ext cx="5902364" cy="3237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63387427-6706-064C-1552-64ACCDA5C4B3}"/>
              </a:ext>
            </a:extLst>
          </p:cNvPr>
          <p:cNvPicPr>
            <a:picLocks noChangeAspect="1"/>
          </p:cNvPicPr>
          <p:nvPr/>
        </p:nvPicPr>
        <p:blipFill>
          <a:blip r:embed="rId5"/>
          <a:stretch>
            <a:fillRect/>
          </a:stretch>
        </p:blipFill>
        <p:spPr>
          <a:xfrm>
            <a:off x="8103870" y="4185858"/>
            <a:ext cx="5902364" cy="3443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6"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6200000" scaled="1"/>
          <a:tileRect/>
        </a:gradFill>
        <a:effectLst/>
      </p:bgPr>
    </p:bg>
    <p:spTree>
      <p:nvGrpSpPr>
        <p:cNvPr id="1" name=""/>
        <p:cNvGrpSpPr/>
        <p:nvPr/>
      </p:nvGrpSpPr>
      <p:grpSpPr>
        <a:xfrm>
          <a:off x="0" y="0"/>
          <a:ext cx="0" cy="0"/>
          <a:chOff x="0" y="0"/>
          <a:chExt cx="0" cy="0"/>
        </a:xfrm>
      </p:grpSpPr>
      <p:sp>
        <p:nvSpPr>
          <p:cNvPr id="2" name="Text 0"/>
          <p:cNvSpPr/>
          <p:nvPr/>
        </p:nvSpPr>
        <p:spPr>
          <a:xfrm>
            <a:off x="793790" y="777478"/>
            <a:ext cx="3973116" cy="496133"/>
          </a:xfrm>
          <a:prstGeom prst="rect">
            <a:avLst/>
          </a:prstGeom>
          <a:noFill/>
          <a:ln/>
        </p:spPr>
        <p:txBody>
          <a:bodyPr wrap="none" lIns="0" tIns="0" rIns="0" bIns="0" rtlCol="0" anchor="t"/>
          <a:lstStyle/>
          <a:p>
            <a:pPr marL="0" indent="0" algn="l">
              <a:lnSpc>
                <a:spcPts val="3900"/>
              </a:lnSpc>
              <a:buNone/>
            </a:pPr>
            <a:r>
              <a:rPr lang="en-US" sz="36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Methodology – Steps</a:t>
            </a:r>
            <a:endParaRPr lang="en-US" sz="3600" b="1" u="sng" dirty="0">
              <a:solidFill>
                <a:schemeClr val="tx1">
                  <a:lumMod val="95000"/>
                  <a:lumOff val="5000"/>
                </a:schemeClr>
              </a:solidFill>
            </a:endParaRPr>
          </a:p>
        </p:txBody>
      </p:sp>
      <p:sp>
        <p:nvSpPr>
          <p:cNvPr id="3" name="Shape 1"/>
          <p:cNvSpPr/>
          <p:nvPr/>
        </p:nvSpPr>
        <p:spPr>
          <a:xfrm>
            <a:off x="793790" y="1591151"/>
            <a:ext cx="357188" cy="357188"/>
          </a:xfrm>
          <a:prstGeom prst="roundRect">
            <a:avLst>
              <a:gd name="adj" fmla="val 18670"/>
            </a:avLst>
          </a:prstGeom>
          <a:solidFill>
            <a:srgbClr val="E2E3E9"/>
          </a:solidFill>
          <a:ln w="7620">
            <a:solidFill>
              <a:srgbClr val="C8C9CF"/>
            </a:solidFill>
            <a:prstDash val="solid"/>
          </a:ln>
        </p:spPr>
      </p:sp>
      <p:sp>
        <p:nvSpPr>
          <p:cNvPr id="4" name="Text 2"/>
          <p:cNvSpPr/>
          <p:nvPr/>
        </p:nvSpPr>
        <p:spPr>
          <a:xfrm>
            <a:off x="853321" y="1620917"/>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1</a:t>
            </a:r>
            <a:endParaRPr lang="en-US" sz="1850" dirty="0"/>
          </a:p>
        </p:txBody>
      </p:sp>
      <p:sp>
        <p:nvSpPr>
          <p:cNvPr id="5" name="Text 3"/>
          <p:cNvSpPr/>
          <p:nvPr/>
        </p:nvSpPr>
        <p:spPr>
          <a:xfrm>
            <a:off x="1309687" y="1645682"/>
            <a:ext cx="2454116" cy="248007"/>
          </a:xfrm>
          <a:prstGeom prst="rect">
            <a:avLst/>
          </a:prstGeom>
          <a:noFill/>
          <a:ln/>
        </p:spPr>
        <p:txBody>
          <a:bodyPr wrap="none" lIns="0" tIns="0" rIns="0" bIns="0" rtlCol="0" anchor="t"/>
          <a:lstStyle/>
          <a:p>
            <a:pPr marL="0" indent="0" algn="l">
              <a:lnSpc>
                <a:spcPts val="1950"/>
              </a:lnSpc>
              <a:buNone/>
            </a:pPr>
            <a:r>
              <a:rPr lang="en-US" sz="16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Step 1: Environment Setup</a:t>
            </a:r>
            <a:endParaRPr lang="en-US" sz="1600" b="1" dirty="0">
              <a:solidFill>
                <a:schemeClr val="accent2">
                  <a:lumMod val="75000"/>
                </a:schemeClr>
              </a:solidFill>
            </a:endParaRPr>
          </a:p>
        </p:txBody>
      </p:sp>
      <p:sp>
        <p:nvSpPr>
          <p:cNvPr id="6" name="Text 4"/>
          <p:cNvSpPr/>
          <p:nvPr/>
        </p:nvSpPr>
        <p:spPr>
          <a:xfrm>
            <a:off x="1309687" y="1988939"/>
            <a:ext cx="12526923" cy="538639"/>
          </a:xfrm>
          <a:prstGeom prst="rect">
            <a:avLst/>
          </a:prstGeom>
          <a:noFill/>
          <a:ln/>
        </p:spPr>
        <p:txBody>
          <a:bodyPr wrap="square" lIns="0" tIns="0" rIns="0" bIns="0" rtlCol="0" anchor="t"/>
          <a:lstStyle/>
          <a:p>
            <a:pPr marL="0" indent="0" algn="l">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Installed Kali Linux (attacker) and Windows 10 (target) in VMware. Configured both VMs on the same virtual network segment. Verified IP addresses using </a:t>
            </a:r>
            <a:r>
              <a:rPr lang="en-US" sz="1250" dirty="0">
                <a:solidFill>
                  <a:srgbClr val="5B5F71"/>
                </a:solidFill>
                <a:highlight>
                  <a:srgbClr val="F2F2F2"/>
                </a:highlight>
                <a:latin typeface="Consolas" pitchFamily="34" charset="0"/>
                <a:ea typeface="Consolas" pitchFamily="34" charset="-122"/>
                <a:cs typeface="Consolas" pitchFamily="34" charset="-120"/>
              </a:rPr>
              <a:t>ifconfig</a:t>
            </a:r>
            <a:r>
              <a:rPr lang="en-US" sz="1250" dirty="0">
                <a:solidFill>
                  <a:srgbClr val="5B5F71"/>
                </a:solidFill>
                <a:latin typeface="Instrument Sans Medium" pitchFamily="34" charset="0"/>
                <a:ea typeface="Instrument Sans Medium" pitchFamily="34" charset="-122"/>
                <a:cs typeface="Instrument Sans Medium" pitchFamily="34" charset="-120"/>
              </a:rPr>
              <a:t> (Kali) and </a:t>
            </a:r>
            <a:r>
              <a:rPr lang="en-US" sz="1250" dirty="0">
                <a:solidFill>
                  <a:srgbClr val="5B5F71"/>
                </a:solidFill>
                <a:highlight>
                  <a:srgbClr val="F2F2F2"/>
                </a:highlight>
                <a:latin typeface="Consolas" pitchFamily="34" charset="0"/>
                <a:ea typeface="Consolas" pitchFamily="34" charset="-122"/>
                <a:cs typeface="Consolas" pitchFamily="34" charset="-120"/>
              </a:rPr>
              <a:t>ipconfig</a:t>
            </a:r>
            <a:r>
              <a:rPr lang="en-US" sz="1250" dirty="0">
                <a:solidFill>
                  <a:srgbClr val="5B5F71"/>
                </a:solidFill>
                <a:latin typeface="Instrument Sans Medium" pitchFamily="34" charset="0"/>
                <a:ea typeface="Instrument Sans Medium" pitchFamily="34" charset="-122"/>
                <a:cs typeface="Instrument Sans Medium" pitchFamily="34" charset="-120"/>
              </a:rPr>
              <a:t> (Windows) to ensure connectivity.</a:t>
            </a:r>
            <a:endParaRPr lang="en-US" sz="1250" dirty="0"/>
          </a:p>
        </p:txBody>
      </p:sp>
      <p:sp>
        <p:nvSpPr>
          <p:cNvPr id="7" name="Shape 5"/>
          <p:cNvSpPr/>
          <p:nvPr/>
        </p:nvSpPr>
        <p:spPr>
          <a:xfrm>
            <a:off x="793790" y="2845118"/>
            <a:ext cx="357188" cy="357188"/>
          </a:xfrm>
          <a:prstGeom prst="roundRect">
            <a:avLst>
              <a:gd name="adj" fmla="val 18670"/>
            </a:avLst>
          </a:prstGeom>
          <a:solidFill>
            <a:srgbClr val="E2E3E9"/>
          </a:solidFill>
          <a:ln w="7620">
            <a:solidFill>
              <a:srgbClr val="C8C9CF"/>
            </a:solidFill>
            <a:prstDash val="solid"/>
          </a:ln>
        </p:spPr>
      </p:sp>
      <p:sp>
        <p:nvSpPr>
          <p:cNvPr id="8" name="Text 6"/>
          <p:cNvSpPr/>
          <p:nvPr/>
        </p:nvSpPr>
        <p:spPr>
          <a:xfrm>
            <a:off x="853321" y="2874883"/>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2</a:t>
            </a:r>
            <a:endParaRPr lang="en-US" sz="1850" dirty="0"/>
          </a:p>
        </p:txBody>
      </p:sp>
      <p:sp>
        <p:nvSpPr>
          <p:cNvPr id="9" name="Text 7"/>
          <p:cNvSpPr/>
          <p:nvPr/>
        </p:nvSpPr>
        <p:spPr>
          <a:xfrm>
            <a:off x="1309687" y="2899648"/>
            <a:ext cx="2740223" cy="248007"/>
          </a:xfrm>
          <a:prstGeom prst="rect">
            <a:avLst/>
          </a:prstGeom>
          <a:noFill/>
          <a:ln/>
        </p:spPr>
        <p:txBody>
          <a:bodyPr wrap="none" lIns="0" tIns="0" rIns="0" bIns="0" rtlCol="0" anchor="t"/>
          <a:lstStyle/>
          <a:p>
            <a:pPr marL="0" indent="0" algn="l">
              <a:lnSpc>
                <a:spcPts val="1950"/>
              </a:lnSpc>
              <a:buNone/>
            </a:pPr>
            <a:r>
              <a:rPr lang="en-US" sz="16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Step 2: Firewall Configuration</a:t>
            </a:r>
            <a:endParaRPr lang="en-US" sz="1600" b="1" dirty="0">
              <a:solidFill>
                <a:schemeClr val="accent2">
                  <a:lumMod val="75000"/>
                </a:schemeClr>
              </a:solidFill>
            </a:endParaRPr>
          </a:p>
        </p:txBody>
      </p:sp>
      <p:sp>
        <p:nvSpPr>
          <p:cNvPr id="10" name="Text 8"/>
          <p:cNvSpPr/>
          <p:nvPr/>
        </p:nvSpPr>
        <p:spPr>
          <a:xfrm>
            <a:off x="1309687" y="3242905"/>
            <a:ext cx="12526923" cy="508159"/>
          </a:xfrm>
          <a:prstGeom prst="rect">
            <a:avLst/>
          </a:prstGeom>
          <a:noFill/>
          <a:ln/>
        </p:spPr>
        <p:txBody>
          <a:bodyPr wrap="square" lIns="0" tIns="0" rIns="0" bIns="0" rtlCol="0" anchor="t"/>
          <a:lstStyle/>
          <a:p>
            <a:pPr marL="0" indent="0" algn="l">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Temporarily disabled the Windows Defender Firewall on the target system to allow unrestricted inbound traffic, crucial for the DoS attack to succeed and demonstrate its impact.</a:t>
            </a:r>
            <a:endParaRPr lang="en-US" sz="1250" dirty="0"/>
          </a:p>
        </p:txBody>
      </p:sp>
      <p:sp>
        <p:nvSpPr>
          <p:cNvPr id="11" name="Shape 9"/>
          <p:cNvSpPr/>
          <p:nvPr/>
        </p:nvSpPr>
        <p:spPr>
          <a:xfrm>
            <a:off x="793790" y="4068604"/>
            <a:ext cx="357188" cy="357188"/>
          </a:xfrm>
          <a:prstGeom prst="roundRect">
            <a:avLst>
              <a:gd name="adj" fmla="val 18670"/>
            </a:avLst>
          </a:prstGeom>
          <a:solidFill>
            <a:srgbClr val="E2E3E9"/>
          </a:solidFill>
          <a:ln w="7620">
            <a:solidFill>
              <a:srgbClr val="C8C9CF"/>
            </a:solidFill>
            <a:prstDash val="solid"/>
          </a:ln>
        </p:spPr>
      </p:sp>
      <p:sp>
        <p:nvSpPr>
          <p:cNvPr id="12" name="Text 10"/>
          <p:cNvSpPr/>
          <p:nvPr/>
        </p:nvSpPr>
        <p:spPr>
          <a:xfrm>
            <a:off x="853321" y="4098369"/>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3</a:t>
            </a:r>
            <a:endParaRPr lang="en-US" sz="1850" dirty="0"/>
          </a:p>
        </p:txBody>
      </p:sp>
      <p:sp>
        <p:nvSpPr>
          <p:cNvPr id="13" name="Text 11"/>
          <p:cNvSpPr/>
          <p:nvPr/>
        </p:nvSpPr>
        <p:spPr>
          <a:xfrm>
            <a:off x="1309687" y="4123134"/>
            <a:ext cx="1342073" cy="248007"/>
          </a:xfrm>
          <a:prstGeom prst="rect">
            <a:avLst/>
          </a:prstGeom>
          <a:noFill/>
          <a:ln/>
        </p:spPr>
        <p:txBody>
          <a:bodyPr wrap="none" lIns="0" tIns="0" rIns="0" bIns="0" rtlCol="0" anchor="t"/>
          <a:lstStyle/>
          <a:p>
            <a:pPr marL="0" indent="0" algn="l">
              <a:lnSpc>
                <a:spcPts val="1950"/>
              </a:lnSpc>
              <a:buNone/>
            </a:pPr>
            <a:r>
              <a:rPr lang="en-US" sz="16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Step 3: Pre-attack Baseline</a:t>
            </a:r>
            <a:endParaRPr lang="en-US" sz="1600" b="1" dirty="0">
              <a:solidFill>
                <a:schemeClr val="accent2">
                  <a:lumMod val="75000"/>
                </a:schemeClr>
              </a:solidFill>
            </a:endParaRPr>
          </a:p>
        </p:txBody>
      </p:sp>
      <p:sp>
        <p:nvSpPr>
          <p:cNvPr id="14" name="Text 12"/>
          <p:cNvSpPr/>
          <p:nvPr/>
        </p:nvSpPr>
        <p:spPr>
          <a:xfrm>
            <a:off x="1309687" y="4466392"/>
            <a:ext cx="12526923" cy="523399"/>
          </a:xfrm>
          <a:prstGeom prst="rect">
            <a:avLst/>
          </a:prstGeom>
          <a:noFill/>
          <a:ln/>
        </p:spPr>
        <p:txBody>
          <a:bodyPr wrap="square" lIns="0" tIns="0" rIns="0" bIns="0" rtlCol="0" anchor="t"/>
          <a:lstStyle/>
          <a:p>
            <a:pPr marL="0" indent="0" algn="l">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Conducted preliminary network checks using </a:t>
            </a:r>
            <a:r>
              <a:rPr lang="en-US" sz="1250" dirty="0">
                <a:solidFill>
                  <a:srgbClr val="5B5F71"/>
                </a:solidFill>
                <a:highlight>
                  <a:srgbClr val="F2F2F2"/>
                </a:highlight>
                <a:latin typeface="Consolas" pitchFamily="34" charset="0"/>
                <a:ea typeface="Consolas" pitchFamily="34" charset="-122"/>
                <a:cs typeface="Consolas" pitchFamily="34" charset="-120"/>
              </a:rPr>
              <a:t>ping</a:t>
            </a:r>
            <a:r>
              <a:rPr lang="en-US" sz="1250" dirty="0">
                <a:solidFill>
                  <a:srgbClr val="5B5F71"/>
                </a:solidFill>
                <a:latin typeface="Instrument Sans Medium" pitchFamily="34" charset="0"/>
                <a:ea typeface="Instrument Sans Medium" pitchFamily="34" charset="-122"/>
                <a:cs typeface="Instrument Sans Medium" pitchFamily="34" charset="-120"/>
              </a:rPr>
              <a:t> to assess baseline latency and packet loss. Captured initial network traffic with Wireshark to establish a normal operational baseline for comparison.</a:t>
            </a:r>
            <a:endParaRPr lang="en-US" sz="1250" dirty="0"/>
          </a:p>
        </p:txBody>
      </p:sp>
      <p:sp>
        <p:nvSpPr>
          <p:cNvPr id="15" name="Shape 13"/>
          <p:cNvSpPr/>
          <p:nvPr/>
        </p:nvSpPr>
        <p:spPr>
          <a:xfrm>
            <a:off x="793790" y="5307330"/>
            <a:ext cx="357188" cy="357188"/>
          </a:xfrm>
          <a:prstGeom prst="roundRect">
            <a:avLst>
              <a:gd name="adj" fmla="val 18670"/>
            </a:avLst>
          </a:prstGeom>
          <a:solidFill>
            <a:srgbClr val="E2E3E9"/>
          </a:solidFill>
          <a:ln w="7620">
            <a:solidFill>
              <a:srgbClr val="C8C9CF"/>
            </a:solidFill>
            <a:prstDash val="solid"/>
          </a:ln>
        </p:spPr>
      </p:sp>
      <p:sp>
        <p:nvSpPr>
          <p:cNvPr id="16" name="Text 14"/>
          <p:cNvSpPr/>
          <p:nvPr/>
        </p:nvSpPr>
        <p:spPr>
          <a:xfrm>
            <a:off x="853321" y="5337096"/>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4</a:t>
            </a:r>
            <a:endParaRPr lang="en-US" sz="1850" dirty="0"/>
          </a:p>
        </p:txBody>
      </p:sp>
      <p:sp>
        <p:nvSpPr>
          <p:cNvPr id="17" name="Text 15"/>
          <p:cNvSpPr/>
          <p:nvPr/>
        </p:nvSpPr>
        <p:spPr>
          <a:xfrm>
            <a:off x="1282064" y="5361861"/>
            <a:ext cx="2978229" cy="248007"/>
          </a:xfrm>
          <a:prstGeom prst="rect">
            <a:avLst/>
          </a:prstGeom>
          <a:noFill/>
          <a:ln/>
        </p:spPr>
        <p:txBody>
          <a:bodyPr wrap="none" lIns="0" tIns="0" rIns="0" bIns="0" rtlCol="0" anchor="t"/>
          <a:lstStyle/>
          <a:p>
            <a:pPr marL="0" indent="0" algn="l">
              <a:lnSpc>
                <a:spcPts val="1950"/>
              </a:lnSpc>
              <a:buNone/>
            </a:pPr>
            <a:r>
              <a:rPr lang="en-US" sz="16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Step 4: DoS Attacks with hping3</a:t>
            </a:r>
            <a:endParaRPr lang="en-US" sz="1600" b="1" dirty="0">
              <a:solidFill>
                <a:schemeClr val="accent2">
                  <a:lumMod val="75000"/>
                </a:schemeClr>
              </a:solidFill>
            </a:endParaRPr>
          </a:p>
        </p:txBody>
      </p:sp>
      <p:sp>
        <p:nvSpPr>
          <p:cNvPr id="18" name="Text 16"/>
          <p:cNvSpPr/>
          <p:nvPr/>
        </p:nvSpPr>
        <p:spPr>
          <a:xfrm>
            <a:off x="1309687" y="5705118"/>
            <a:ext cx="12526923" cy="508159"/>
          </a:xfrm>
          <a:prstGeom prst="rect">
            <a:avLst/>
          </a:prstGeom>
          <a:noFill/>
          <a:ln/>
        </p:spPr>
        <p:txBody>
          <a:bodyPr wrap="square" lIns="0" tIns="0" rIns="0" bIns="0" rtlCol="0" anchor="t"/>
          <a:lstStyle/>
          <a:p>
            <a:pPr marL="0" indent="0" algn="l">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Executed a TCP SYN Flood on Port 135 (NetBIOS Session Service) and a Large Packet SYN Flood on Port 22 (SSH). Observed significant CPU usage spikes, system unresponsiveness, and network saturation on the target.</a:t>
            </a:r>
            <a:endParaRPr lang="en-US" sz="1250" dirty="0"/>
          </a:p>
        </p:txBody>
      </p:sp>
      <p:sp>
        <p:nvSpPr>
          <p:cNvPr id="19" name="Shape 17"/>
          <p:cNvSpPr/>
          <p:nvPr/>
        </p:nvSpPr>
        <p:spPr>
          <a:xfrm>
            <a:off x="793790" y="6530816"/>
            <a:ext cx="357188" cy="357188"/>
          </a:xfrm>
          <a:prstGeom prst="roundRect">
            <a:avLst>
              <a:gd name="adj" fmla="val 18670"/>
            </a:avLst>
          </a:prstGeom>
          <a:solidFill>
            <a:srgbClr val="E2E3E9"/>
          </a:solidFill>
          <a:ln w="7620">
            <a:solidFill>
              <a:srgbClr val="C8C9CF"/>
            </a:solidFill>
            <a:prstDash val="solid"/>
          </a:ln>
        </p:spPr>
      </p:sp>
      <p:sp>
        <p:nvSpPr>
          <p:cNvPr id="20" name="Text 18"/>
          <p:cNvSpPr/>
          <p:nvPr/>
        </p:nvSpPr>
        <p:spPr>
          <a:xfrm>
            <a:off x="853321" y="6560582"/>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5</a:t>
            </a:r>
            <a:endParaRPr lang="en-US" sz="1850" dirty="0"/>
          </a:p>
        </p:txBody>
      </p:sp>
      <p:sp>
        <p:nvSpPr>
          <p:cNvPr id="21" name="Text 19"/>
          <p:cNvSpPr/>
          <p:nvPr/>
        </p:nvSpPr>
        <p:spPr>
          <a:xfrm>
            <a:off x="1309687" y="6585347"/>
            <a:ext cx="2559844" cy="248007"/>
          </a:xfrm>
          <a:prstGeom prst="rect">
            <a:avLst/>
          </a:prstGeom>
          <a:noFill/>
          <a:ln/>
        </p:spPr>
        <p:txBody>
          <a:bodyPr wrap="none" lIns="0" tIns="0" rIns="0" bIns="0" rtlCol="0" anchor="t"/>
          <a:lstStyle/>
          <a:p>
            <a:pPr marL="0" indent="0" algn="l">
              <a:lnSpc>
                <a:spcPts val="1950"/>
              </a:lnSpc>
              <a:buNone/>
            </a:pPr>
            <a:r>
              <a:rPr lang="en-US" sz="155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Step 5: DoS with Metasploit</a:t>
            </a:r>
            <a:endParaRPr lang="en-US" sz="1550" b="1" dirty="0">
              <a:solidFill>
                <a:schemeClr val="accent2">
                  <a:lumMod val="75000"/>
                </a:schemeClr>
              </a:solidFill>
            </a:endParaRPr>
          </a:p>
        </p:txBody>
      </p:sp>
      <p:sp>
        <p:nvSpPr>
          <p:cNvPr id="22" name="Text 20"/>
          <p:cNvSpPr/>
          <p:nvPr/>
        </p:nvSpPr>
        <p:spPr>
          <a:xfrm>
            <a:off x="1309687" y="6928604"/>
            <a:ext cx="12526923" cy="523399"/>
          </a:xfrm>
          <a:prstGeom prst="rect">
            <a:avLst/>
          </a:prstGeom>
          <a:noFill/>
          <a:ln/>
        </p:spPr>
        <p:txBody>
          <a:bodyPr wrap="square" lIns="0" tIns="0" rIns="0" bIns="0" rtlCol="0" anchor="t"/>
          <a:lstStyle/>
          <a:p>
            <a:pPr marL="0" indent="0" algn="l">
              <a:lnSpc>
                <a:spcPts val="200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Utilised the </a:t>
            </a:r>
            <a:r>
              <a:rPr lang="en-US" sz="1250" dirty="0">
                <a:solidFill>
                  <a:srgbClr val="5B5F71"/>
                </a:solidFill>
                <a:highlight>
                  <a:srgbClr val="F2F2F2"/>
                </a:highlight>
                <a:latin typeface="Consolas" pitchFamily="34" charset="0"/>
                <a:ea typeface="Consolas" pitchFamily="34" charset="-122"/>
                <a:cs typeface="Consolas" pitchFamily="34" charset="-120"/>
              </a:rPr>
              <a:t>synflood</a:t>
            </a:r>
            <a:r>
              <a:rPr lang="en-US" sz="1250" dirty="0">
                <a:solidFill>
                  <a:srgbClr val="5B5F71"/>
                </a:solidFill>
                <a:latin typeface="Instrument Sans Medium" pitchFamily="34" charset="0"/>
                <a:ea typeface="Instrument Sans Medium" pitchFamily="34" charset="-122"/>
                <a:cs typeface="Instrument Sans Medium" pitchFamily="34" charset="-120"/>
              </a:rPr>
              <a:t> module within Metasploit Framework. Set the Remote Host (RHOST) to the target's IP and Remote Port (RPORT) to a common service port. The target system experienced severe freezing and lag, confirming service degradation.</a:t>
            </a:r>
            <a:endParaRPr lang="en-US" sz="1250" dirty="0"/>
          </a:p>
        </p:txBody>
      </p:sp>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4" name="click.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2" name="Text 0"/>
          <p:cNvSpPr/>
          <p:nvPr/>
        </p:nvSpPr>
        <p:spPr>
          <a:xfrm>
            <a:off x="793790" y="571738"/>
            <a:ext cx="5660588" cy="558165"/>
          </a:xfrm>
          <a:prstGeom prst="rect">
            <a:avLst/>
          </a:prstGeom>
          <a:noFill/>
          <a:ln/>
        </p:spPr>
        <p:txBody>
          <a:bodyPr wrap="none" lIns="0" tIns="0" rIns="0" bIns="0" rtlCol="0" anchor="t"/>
          <a:lstStyle/>
          <a:p>
            <a:pPr marL="0" indent="0" algn="l">
              <a:lnSpc>
                <a:spcPts val="4350"/>
              </a:lnSpc>
              <a:buNone/>
            </a:pPr>
            <a:r>
              <a:rPr lang="en-US" sz="36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Monitoring &amp; Observations</a:t>
            </a:r>
            <a:endParaRPr lang="en-US" sz="3600" b="1" u="sng" dirty="0">
              <a:solidFill>
                <a:schemeClr val="tx1">
                  <a:lumMod val="95000"/>
                  <a:lumOff val="5000"/>
                </a:schemeClr>
              </a:solidFill>
            </a:endParaRPr>
          </a:p>
        </p:txBody>
      </p:sp>
      <p:sp>
        <p:nvSpPr>
          <p:cNvPr id="3" name="Text 1"/>
          <p:cNvSpPr/>
          <p:nvPr/>
        </p:nvSpPr>
        <p:spPr>
          <a:xfrm>
            <a:off x="793790" y="1576388"/>
            <a:ext cx="2232779" cy="278963"/>
          </a:xfrm>
          <a:prstGeom prst="rect">
            <a:avLst/>
          </a:prstGeom>
          <a:noFill/>
          <a:ln/>
        </p:spPr>
        <p:txBody>
          <a:bodyPr wrap="none" lIns="0" tIns="0" rIns="0" bIns="0" rtlCol="0" anchor="t"/>
          <a:lstStyle/>
          <a:p>
            <a:pPr marL="0" indent="0" algn="l">
              <a:lnSpc>
                <a:spcPts val="2150"/>
              </a:lnSpc>
              <a:buNone/>
            </a:pPr>
            <a:r>
              <a:rPr lang="en-US"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Wireshark Analysis</a:t>
            </a:r>
            <a:endParaRPr lang="en-US" b="1" dirty="0">
              <a:solidFill>
                <a:schemeClr val="accent2">
                  <a:lumMod val="75000"/>
                </a:schemeClr>
              </a:solidFill>
            </a:endParaRPr>
          </a:p>
        </p:txBody>
      </p:sp>
      <p:sp>
        <p:nvSpPr>
          <p:cNvPr id="4" name="Text 2"/>
          <p:cNvSpPr/>
          <p:nvPr/>
        </p:nvSpPr>
        <p:spPr>
          <a:xfrm>
            <a:off x="793790" y="2033945"/>
            <a:ext cx="6303526" cy="857250"/>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Wireshark captures confirmed an overwhelming volume of SYN packets directed at the target, clearly demonstrating the flood's success. This high volume choked the network interface.</a:t>
            </a:r>
            <a:endParaRPr lang="en-US" sz="1400" dirty="0"/>
          </a:p>
        </p:txBody>
      </p:sp>
      <p:sp>
        <p:nvSpPr>
          <p:cNvPr id="5" name="Text 3"/>
          <p:cNvSpPr/>
          <p:nvPr/>
        </p:nvSpPr>
        <p:spPr>
          <a:xfrm>
            <a:off x="793790" y="3069788"/>
            <a:ext cx="2232779" cy="278963"/>
          </a:xfrm>
          <a:prstGeom prst="rect">
            <a:avLst/>
          </a:prstGeom>
          <a:noFill/>
          <a:ln/>
        </p:spPr>
        <p:txBody>
          <a:bodyPr wrap="none" lIns="0" tIns="0" rIns="0" bIns="0" rtlCol="0" anchor="t"/>
          <a:lstStyle/>
          <a:p>
            <a:pPr marL="0" indent="0" algn="l">
              <a:lnSpc>
                <a:spcPts val="2150"/>
              </a:lnSpc>
              <a:buNone/>
            </a:pPr>
            <a:r>
              <a:rPr lang="en-US"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CPU Utilisation</a:t>
            </a:r>
            <a:endParaRPr lang="en-US" b="1" dirty="0">
              <a:solidFill>
                <a:schemeClr val="accent2">
                  <a:lumMod val="75000"/>
                </a:schemeClr>
              </a:solidFill>
            </a:endParaRPr>
          </a:p>
        </p:txBody>
      </p:sp>
      <p:sp>
        <p:nvSpPr>
          <p:cNvPr id="6" name="Text 4"/>
          <p:cNvSpPr/>
          <p:nvPr/>
        </p:nvSpPr>
        <p:spPr>
          <a:xfrm>
            <a:off x="793790" y="3527346"/>
            <a:ext cx="6303526" cy="857250"/>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The target system's CPU usage consistently peaked at 100%, indicating that the operating system was struggling to process the excessive incoming connection requests.</a:t>
            </a:r>
            <a:endParaRPr lang="en-US" sz="1400" dirty="0"/>
          </a:p>
        </p:txBody>
      </p:sp>
      <p:sp>
        <p:nvSpPr>
          <p:cNvPr id="7" name="Text 5"/>
          <p:cNvSpPr/>
          <p:nvPr/>
        </p:nvSpPr>
        <p:spPr>
          <a:xfrm>
            <a:off x="793790" y="4563189"/>
            <a:ext cx="2761298" cy="278963"/>
          </a:xfrm>
          <a:prstGeom prst="rect">
            <a:avLst/>
          </a:prstGeom>
          <a:noFill/>
          <a:ln/>
        </p:spPr>
        <p:txBody>
          <a:bodyPr wrap="none" lIns="0" tIns="0" rIns="0" bIns="0" rtlCol="0" anchor="t"/>
          <a:lstStyle/>
          <a:p>
            <a:pPr marL="0" indent="0" algn="l">
              <a:lnSpc>
                <a:spcPts val="2150"/>
              </a:lnSpc>
              <a:buNone/>
            </a:pPr>
            <a:r>
              <a:rPr lang="en-US" sz="1750" dirty="0">
                <a:solidFill>
                  <a:srgbClr val="505468"/>
                </a:solidFill>
                <a:latin typeface="Instrument Sans Semi Bold" pitchFamily="34" charset="0"/>
                <a:ea typeface="Instrument Sans Semi Bold" pitchFamily="34" charset="-122"/>
                <a:cs typeface="Instrument Sans Semi Bold" pitchFamily="34" charset="-120"/>
              </a:rPr>
              <a:t>System Unresponsiveness</a:t>
            </a:r>
            <a:endParaRPr lang="en-US" sz="1750" dirty="0"/>
          </a:p>
        </p:txBody>
      </p:sp>
      <p:sp>
        <p:nvSpPr>
          <p:cNvPr id="8" name="Text 6"/>
          <p:cNvSpPr/>
          <p:nvPr/>
        </p:nvSpPr>
        <p:spPr>
          <a:xfrm>
            <a:off x="793790" y="5020747"/>
            <a:ext cx="6303526" cy="571500"/>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The Windows 10 target became completely unresponsive, with applications freezing and input delays, simulating a real-world DoS impact.</a:t>
            </a:r>
            <a:endParaRPr lang="en-US" sz="1400" dirty="0"/>
          </a:p>
        </p:txBody>
      </p:sp>
      <p:sp>
        <p:nvSpPr>
          <p:cNvPr id="9" name="Text 7"/>
          <p:cNvSpPr/>
          <p:nvPr/>
        </p:nvSpPr>
        <p:spPr>
          <a:xfrm>
            <a:off x="7540704" y="1576388"/>
            <a:ext cx="2232779" cy="278963"/>
          </a:xfrm>
          <a:prstGeom prst="rect">
            <a:avLst/>
          </a:prstGeom>
          <a:noFill/>
          <a:ln/>
        </p:spPr>
        <p:txBody>
          <a:bodyPr wrap="none" lIns="0" tIns="0" rIns="0" bIns="0" rtlCol="0" anchor="t"/>
          <a:lstStyle/>
          <a:p>
            <a:pPr marL="0" indent="0" algn="l">
              <a:lnSpc>
                <a:spcPts val="2150"/>
              </a:lnSpc>
              <a:buNone/>
            </a:pPr>
            <a:r>
              <a:rPr lang="en-US"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Network Latency</a:t>
            </a:r>
            <a:endParaRPr lang="en-US" b="1" dirty="0">
              <a:solidFill>
                <a:schemeClr val="accent2">
                  <a:lumMod val="75000"/>
                </a:schemeClr>
              </a:solidFill>
            </a:endParaRPr>
          </a:p>
        </p:txBody>
      </p:sp>
      <p:sp>
        <p:nvSpPr>
          <p:cNvPr id="10" name="Text 8"/>
          <p:cNvSpPr/>
          <p:nvPr/>
        </p:nvSpPr>
        <p:spPr>
          <a:xfrm>
            <a:off x="7540704" y="2033945"/>
            <a:ext cx="6303526" cy="571500"/>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Observed a drastic increase in network latency and packet loss, disrupting normal network communication to and from the target.</a:t>
            </a:r>
            <a:endParaRPr lang="en-US" sz="1400" dirty="0"/>
          </a:p>
        </p:txBody>
      </p:sp>
      <p:sp>
        <p:nvSpPr>
          <p:cNvPr id="11" name="Text 9"/>
          <p:cNvSpPr/>
          <p:nvPr/>
        </p:nvSpPr>
        <p:spPr>
          <a:xfrm>
            <a:off x="7540704" y="2784038"/>
            <a:ext cx="2232779" cy="278963"/>
          </a:xfrm>
          <a:prstGeom prst="rect">
            <a:avLst/>
          </a:prstGeom>
          <a:noFill/>
          <a:ln/>
        </p:spPr>
        <p:txBody>
          <a:bodyPr wrap="none" lIns="0" tIns="0" rIns="0" bIns="0" rtlCol="0" anchor="t"/>
          <a:lstStyle/>
          <a:p>
            <a:pPr marL="0" indent="0" algn="l">
              <a:lnSpc>
                <a:spcPts val="2150"/>
              </a:lnSpc>
              <a:buNone/>
            </a:pPr>
            <a:r>
              <a:rPr lang="en-US"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Resource Impact</a:t>
            </a:r>
            <a:endParaRPr lang="en-US" b="1" dirty="0">
              <a:solidFill>
                <a:schemeClr val="accent2">
                  <a:lumMod val="75000"/>
                </a:schemeClr>
              </a:solidFill>
            </a:endParaRPr>
          </a:p>
        </p:txBody>
      </p:sp>
      <p:sp>
        <p:nvSpPr>
          <p:cNvPr id="12" name="Text 10"/>
          <p:cNvSpPr/>
          <p:nvPr/>
        </p:nvSpPr>
        <p:spPr>
          <a:xfrm>
            <a:off x="7540704" y="3241596"/>
            <a:ext cx="6303526" cy="571500"/>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While memory impact was minimal, the primary resource contention was on the CPU and network stack, which were saturated by the flood.</a:t>
            </a:r>
            <a:endParaRPr lang="en-US" sz="1400" dirty="0"/>
          </a:p>
        </p:txBody>
      </p:sp>
      <p:pic>
        <p:nvPicPr>
          <p:cNvPr id="15" name="Picture 14">
            <a:extLst>
              <a:ext uri="{FF2B5EF4-FFF2-40B4-BE49-F238E27FC236}">
                <a16:creationId xmlns:a16="http://schemas.microsoft.com/office/drawing/2014/main" id="{791E6581-D5D3-6115-FA5A-8A2F0B92AAAF}"/>
              </a:ext>
            </a:extLst>
          </p:cNvPr>
          <p:cNvPicPr>
            <a:picLocks noChangeAspect="1"/>
          </p:cNvPicPr>
          <p:nvPr/>
        </p:nvPicPr>
        <p:blipFill>
          <a:blip r:embed="rId4"/>
          <a:stretch>
            <a:fillRect/>
          </a:stretch>
        </p:blipFill>
        <p:spPr>
          <a:xfrm>
            <a:off x="7097316" y="3991691"/>
            <a:ext cx="3678158" cy="3726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F1F31364-FB1E-70BE-7A7D-353EEFB40F0A}"/>
              </a:ext>
            </a:extLst>
          </p:cNvPr>
          <p:cNvPicPr>
            <a:picLocks noChangeAspect="1"/>
          </p:cNvPicPr>
          <p:nvPr/>
        </p:nvPicPr>
        <p:blipFill>
          <a:blip r:embed="rId5"/>
          <a:stretch>
            <a:fillRect/>
          </a:stretch>
        </p:blipFill>
        <p:spPr>
          <a:xfrm>
            <a:off x="10940812" y="3991690"/>
            <a:ext cx="3678158" cy="3726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6"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2" name="Text 0"/>
          <p:cNvSpPr/>
          <p:nvPr/>
        </p:nvSpPr>
        <p:spPr>
          <a:xfrm>
            <a:off x="793790" y="1150382"/>
            <a:ext cx="7942659" cy="620078"/>
          </a:xfrm>
          <a:prstGeom prst="rect">
            <a:avLst/>
          </a:prstGeom>
          <a:noFill/>
          <a:ln/>
        </p:spPr>
        <p:txBody>
          <a:bodyPr wrap="none" lIns="0" tIns="0" rIns="0" bIns="0" rtlCol="0" anchor="t"/>
          <a:lstStyle/>
          <a:p>
            <a:pPr marL="0" indent="0" algn="l">
              <a:lnSpc>
                <a:spcPts val="4850"/>
              </a:lnSpc>
              <a:buNone/>
            </a:pPr>
            <a:r>
              <a:rPr lang="en-US" sz="39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Skills Learned &amp; Challenges Faced</a:t>
            </a:r>
            <a:endParaRPr lang="en-US" sz="3900" b="1" u="sng" dirty="0">
              <a:solidFill>
                <a:schemeClr val="tx1">
                  <a:lumMod val="95000"/>
                  <a:lumOff val="5000"/>
                </a:schemeClr>
              </a:solidFill>
            </a:endParaRPr>
          </a:p>
        </p:txBody>
      </p:sp>
      <p:sp>
        <p:nvSpPr>
          <p:cNvPr id="3" name="Text 1"/>
          <p:cNvSpPr/>
          <p:nvPr/>
        </p:nvSpPr>
        <p:spPr>
          <a:xfrm>
            <a:off x="793790" y="2187417"/>
            <a:ext cx="2977039" cy="372070"/>
          </a:xfrm>
          <a:prstGeom prst="rect">
            <a:avLst/>
          </a:prstGeom>
          <a:noFill/>
          <a:ln/>
        </p:spPr>
        <p:txBody>
          <a:bodyPr wrap="none" lIns="0" tIns="0" rIns="0" bIns="0" rtlCol="0" anchor="t"/>
          <a:lstStyle/>
          <a:p>
            <a:pPr marL="0" indent="0" algn="l">
              <a:lnSpc>
                <a:spcPts val="2900"/>
              </a:lnSpc>
              <a:buNone/>
            </a:pPr>
            <a:r>
              <a:rPr lang="en-US" sz="23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Skills Learned</a:t>
            </a:r>
            <a:endParaRPr lang="en-US" sz="2300" b="1" dirty="0">
              <a:solidFill>
                <a:schemeClr val="accent2">
                  <a:lumMod val="75000"/>
                </a:schemeClr>
              </a:solidFill>
            </a:endParaRPr>
          </a:p>
        </p:txBody>
      </p:sp>
      <p:sp>
        <p:nvSpPr>
          <p:cNvPr id="4" name="Text 2"/>
          <p:cNvSpPr/>
          <p:nvPr/>
        </p:nvSpPr>
        <p:spPr>
          <a:xfrm>
            <a:off x="793790" y="2836902"/>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Deepened understanding of DoS attack methodologies and their network-level implications.</a:t>
            </a:r>
            <a:endParaRPr lang="en-US" sz="1550" dirty="0"/>
          </a:p>
        </p:txBody>
      </p:sp>
      <p:sp>
        <p:nvSpPr>
          <p:cNvPr id="5" name="Text 3"/>
          <p:cNvSpPr/>
          <p:nvPr/>
        </p:nvSpPr>
        <p:spPr>
          <a:xfrm>
            <a:off x="793790" y="3541395"/>
            <a:ext cx="6279356" cy="6503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Proficient use of </a:t>
            </a:r>
            <a:r>
              <a:rPr lang="en-US" sz="1550" dirty="0">
                <a:solidFill>
                  <a:srgbClr val="5B5F71"/>
                </a:solidFill>
                <a:highlight>
                  <a:srgbClr val="F2F2F2"/>
                </a:highlight>
                <a:latin typeface="Consolas" pitchFamily="34" charset="0"/>
                <a:ea typeface="Consolas" pitchFamily="34" charset="-122"/>
                <a:cs typeface="Consolas" pitchFamily="34" charset="-120"/>
              </a:rPr>
              <a:t>hping3</a:t>
            </a:r>
            <a:r>
              <a:rPr lang="en-US" sz="1550" dirty="0">
                <a:solidFill>
                  <a:srgbClr val="5B5F71"/>
                </a:solidFill>
                <a:latin typeface="Instrument Sans Medium" pitchFamily="34" charset="0"/>
                <a:ea typeface="Instrument Sans Medium" pitchFamily="34" charset="-122"/>
                <a:cs typeface="Instrument Sans Medium" pitchFamily="34" charset="-120"/>
              </a:rPr>
              <a:t> for crafting and launching various types of packet floods.</a:t>
            </a:r>
            <a:endParaRPr lang="en-US" sz="1550" dirty="0"/>
          </a:p>
        </p:txBody>
      </p:sp>
      <p:sp>
        <p:nvSpPr>
          <p:cNvPr id="6" name="Text 4"/>
          <p:cNvSpPr/>
          <p:nvPr/>
        </p:nvSpPr>
        <p:spPr>
          <a:xfrm>
            <a:off x="793790" y="426112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Execution and parameterisation of Metasploit modules, specifically for network attacks.</a:t>
            </a:r>
            <a:endParaRPr lang="en-US" sz="1550" dirty="0"/>
          </a:p>
        </p:txBody>
      </p:sp>
      <p:sp>
        <p:nvSpPr>
          <p:cNvPr id="7" name="Text 5"/>
          <p:cNvSpPr/>
          <p:nvPr/>
        </p:nvSpPr>
        <p:spPr>
          <a:xfrm>
            <a:off x="793790" y="496562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Enhanced awareness of firewall configurations and their critical role in network security.</a:t>
            </a:r>
            <a:endParaRPr lang="en-US" sz="1550" dirty="0"/>
          </a:p>
        </p:txBody>
      </p:sp>
      <p:sp>
        <p:nvSpPr>
          <p:cNvPr id="8" name="Text 6"/>
          <p:cNvSpPr/>
          <p:nvPr/>
        </p:nvSpPr>
        <p:spPr>
          <a:xfrm>
            <a:off x="793790" y="567011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Advanced skills in using Wireshark for real-time network traffic analysis and anomaly detection.</a:t>
            </a:r>
            <a:endParaRPr lang="en-US" sz="1550" dirty="0"/>
          </a:p>
        </p:txBody>
      </p:sp>
      <p:sp>
        <p:nvSpPr>
          <p:cNvPr id="9" name="Text 7"/>
          <p:cNvSpPr/>
          <p:nvPr/>
        </p:nvSpPr>
        <p:spPr>
          <a:xfrm>
            <a:off x="793790" y="6374606"/>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Techniques for monitoring system resources (CPU, network) under attack conditions.</a:t>
            </a:r>
            <a:endParaRPr lang="en-US" sz="1550" dirty="0"/>
          </a:p>
        </p:txBody>
      </p:sp>
      <p:sp>
        <p:nvSpPr>
          <p:cNvPr id="10" name="Text 8"/>
          <p:cNvSpPr/>
          <p:nvPr/>
        </p:nvSpPr>
        <p:spPr>
          <a:xfrm>
            <a:off x="7564874" y="2266474"/>
            <a:ext cx="2977039" cy="372070"/>
          </a:xfrm>
          <a:prstGeom prst="rect">
            <a:avLst/>
          </a:prstGeom>
          <a:noFill/>
          <a:ln/>
        </p:spPr>
        <p:txBody>
          <a:bodyPr wrap="none" lIns="0" tIns="0" rIns="0" bIns="0" rtlCol="0" anchor="t"/>
          <a:lstStyle/>
          <a:p>
            <a:pPr marL="0" indent="0" algn="l">
              <a:lnSpc>
                <a:spcPts val="2900"/>
              </a:lnSpc>
              <a:buNone/>
            </a:pPr>
            <a:r>
              <a:rPr lang="en-US" sz="230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Challenges Faced</a:t>
            </a:r>
            <a:endParaRPr lang="en-US" sz="2300" b="1" dirty="0">
              <a:solidFill>
                <a:schemeClr val="accent2">
                  <a:lumMod val="75000"/>
                </a:schemeClr>
              </a:solidFill>
            </a:endParaRPr>
          </a:p>
        </p:txBody>
      </p:sp>
      <p:sp>
        <p:nvSpPr>
          <p:cNvPr id="11" name="Text 9"/>
          <p:cNvSpPr/>
          <p:nvPr/>
        </p:nvSpPr>
        <p:spPr>
          <a:xfrm>
            <a:off x="7564874" y="2836902"/>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Navigating and bypassing firewall restrictions, requiring a deep understanding of network rules.</a:t>
            </a:r>
            <a:endParaRPr lang="en-US" sz="1550" dirty="0"/>
          </a:p>
        </p:txBody>
      </p:sp>
      <p:sp>
        <p:nvSpPr>
          <p:cNvPr id="12" name="Text 10"/>
          <p:cNvSpPr/>
          <p:nvPr/>
        </p:nvSpPr>
        <p:spPr>
          <a:xfrm>
            <a:off x="7564874" y="354139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Dealing with significant network lag and packet loss, which complicated attack execution and monitoring.</a:t>
            </a:r>
            <a:endParaRPr lang="en-US" sz="1550" dirty="0"/>
          </a:p>
        </p:txBody>
      </p:sp>
      <p:sp>
        <p:nvSpPr>
          <p:cNvPr id="13" name="Text 11"/>
          <p:cNvSpPr/>
          <p:nvPr/>
        </p:nvSpPr>
        <p:spPr>
          <a:xfrm>
            <a:off x="7564874" y="4245888"/>
            <a:ext cx="6279356" cy="6503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Optimising command parameters for </a:t>
            </a:r>
            <a:r>
              <a:rPr lang="en-US" sz="1550" dirty="0">
                <a:solidFill>
                  <a:srgbClr val="5B5F71"/>
                </a:solidFill>
                <a:highlight>
                  <a:srgbClr val="F2F2F2"/>
                </a:highlight>
                <a:latin typeface="Consolas" pitchFamily="34" charset="0"/>
                <a:ea typeface="Consolas" pitchFamily="34" charset="-122"/>
                <a:cs typeface="Consolas" pitchFamily="34" charset="-120"/>
              </a:rPr>
              <a:t>hping3</a:t>
            </a:r>
            <a:r>
              <a:rPr lang="en-US" sz="1550" dirty="0">
                <a:solidFill>
                  <a:srgbClr val="5B5F71"/>
                </a:solidFill>
                <a:latin typeface="Instrument Sans Medium" pitchFamily="34" charset="0"/>
                <a:ea typeface="Instrument Sans Medium" pitchFamily="34" charset="-122"/>
                <a:cs typeface="Instrument Sans Medium" pitchFamily="34" charset="-120"/>
              </a:rPr>
              <a:t> and Metasploit to achieve desired attack intensity.</a:t>
            </a:r>
            <a:endParaRPr lang="en-US" sz="1550" dirty="0"/>
          </a:p>
        </p:txBody>
      </p:sp>
      <p:sp>
        <p:nvSpPr>
          <p:cNvPr id="14" name="Text 12"/>
          <p:cNvSpPr/>
          <p:nvPr/>
        </p:nvSpPr>
        <p:spPr>
          <a:xfrm>
            <a:off x="7564874" y="496562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Overcoming the initial complexity of Metasploit Framework's vast array of modules and options.</a:t>
            </a:r>
            <a:endParaRPr lang="en-US" sz="1550" dirty="0"/>
          </a:p>
        </p:txBody>
      </p:sp>
      <p:sp>
        <p:nvSpPr>
          <p:cNvPr id="15" name="Text 13"/>
          <p:cNvSpPr/>
          <p:nvPr/>
        </p:nvSpPr>
        <p:spPr>
          <a:xfrm>
            <a:off x="7564874" y="5670113"/>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5B5F71"/>
                </a:solidFill>
                <a:latin typeface="Instrument Sans Medium" pitchFamily="34" charset="0"/>
                <a:ea typeface="Instrument Sans Medium" pitchFamily="34" charset="-122"/>
                <a:cs typeface="Instrument Sans Medium" pitchFamily="34" charset="-120"/>
              </a:rPr>
              <a:t>Ensuring accurate monitoring and verification of attack impact, distinguishing between attack-induced and environmental issues.</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4" name="click.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6200000" scaled="1"/>
          <a:tileRect/>
        </a:gradFill>
        <a:effectLst/>
      </p:bgPr>
    </p:bg>
    <p:spTree>
      <p:nvGrpSpPr>
        <p:cNvPr id="1" name=""/>
        <p:cNvGrpSpPr/>
        <p:nvPr/>
      </p:nvGrpSpPr>
      <p:grpSpPr>
        <a:xfrm>
          <a:off x="0" y="0"/>
          <a:ext cx="0" cy="0"/>
          <a:chOff x="0" y="0"/>
          <a:chExt cx="0" cy="0"/>
        </a:xfrm>
      </p:grpSpPr>
      <p:sp>
        <p:nvSpPr>
          <p:cNvPr id="3" name="Text 0"/>
          <p:cNvSpPr/>
          <p:nvPr/>
        </p:nvSpPr>
        <p:spPr>
          <a:xfrm>
            <a:off x="4958238" y="294798"/>
            <a:ext cx="4961811" cy="620078"/>
          </a:xfrm>
          <a:prstGeom prst="rect">
            <a:avLst/>
          </a:prstGeom>
          <a:noFill/>
          <a:ln/>
        </p:spPr>
        <p:txBody>
          <a:bodyPr wrap="none" lIns="0" tIns="0" rIns="0" bIns="0" rtlCol="0" anchor="t"/>
          <a:lstStyle/>
          <a:p>
            <a:pPr marL="0" indent="0" algn="ctr">
              <a:lnSpc>
                <a:spcPts val="4850"/>
              </a:lnSpc>
              <a:buNone/>
            </a:pPr>
            <a:r>
              <a:rPr lang="en-US" sz="39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Key Takeaways</a:t>
            </a:r>
            <a:endParaRPr lang="en-US" sz="3900" b="1" u="sng" dirty="0">
              <a:solidFill>
                <a:schemeClr val="tx1">
                  <a:lumMod val="95000"/>
                  <a:lumOff val="5000"/>
                </a:schemeClr>
              </a:solidFill>
            </a:endParaRPr>
          </a:p>
        </p:txBody>
      </p:sp>
      <p:sp>
        <p:nvSpPr>
          <p:cNvPr id="4" name="Shape 1"/>
          <p:cNvSpPr/>
          <p:nvPr/>
        </p:nvSpPr>
        <p:spPr>
          <a:xfrm>
            <a:off x="793790" y="4324350"/>
            <a:ext cx="446484" cy="446484"/>
          </a:xfrm>
          <a:prstGeom prst="roundRect">
            <a:avLst>
              <a:gd name="adj" fmla="val 18670"/>
            </a:avLst>
          </a:prstGeom>
          <a:solidFill>
            <a:srgbClr val="E2E3E9"/>
          </a:solidFill>
          <a:ln w="7620">
            <a:solidFill>
              <a:srgbClr val="C8C9CF"/>
            </a:solidFill>
            <a:prstDash val="solid"/>
          </a:ln>
        </p:spPr>
      </p:sp>
      <p:sp>
        <p:nvSpPr>
          <p:cNvPr id="5" name="Text 2"/>
          <p:cNvSpPr/>
          <p:nvPr/>
        </p:nvSpPr>
        <p:spPr>
          <a:xfrm>
            <a:off x="868204" y="436155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5B5F71"/>
                </a:solidFill>
                <a:latin typeface="Instrument Sans Semi Bold" pitchFamily="34" charset="0"/>
                <a:ea typeface="Instrument Sans Semi Bold" pitchFamily="34" charset="-122"/>
                <a:cs typeface="Instrument Sans Semi Bold" pitchFamily="34" charset="-120"/>
              </a:rPr>
              <a:t>1</a:t>
            </a:r>
            <a:endParaRPr lang="en-US" sz="2300" dirty="0"/>
          </a:p>
        </p:txBody>
      </p:sp>
      <p:sp>
        <p:nvSpPr>
          <p:cNvPr id="6" name="Text 3"/>
          <p:cNvSpPr/>
          <p:nvPr/>
        </p:nvSpPr>
        <p:spPr>
          <a:xfrm>
            <a:off x="1438632" y="4392573"/>
            <a:ext cx="2480905" cy="310158"/>
          </a:xfrm>
          <a:prstGeom prst="rect">
            <a:avLst/>
          </a:prstGeom>
          <a:noFill/>
          <a:ln/>
        </p:spPr>
        <p:txBody>
          <a:bodyPr wrap="none" lIns="0" tIns="0" rIns="0" bIns="0" rtlCol="0" anchor="t"/>
          <a:lstStyle/>
          <a:p>
            <a:pPr marL="0" indent="0" algn="l">
              <a:lnSpc>
                <a:spcPts val="2400"/>
              </a:lnSpc>
              <a:buNone/>
            </a:pPr>
            <a:r>
              <a:rPr lang="en-US" sz="195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Hands-on Simulation</a:t>
            </a:r>
            <a:endParaRPr lang="en-US" sz="1950" b="1" dirty="0">
              <a:solidFill>
                <a:schemeClr val="accent2">
                  <a:lumMod val="75000"/>
                </a:schemeClr>
              </a:solidFill>
            </a:endParaRPr>
          </a:p>
        </p:txBody>
      </p:sp>
      <p:sp>
        <p:nvSpPr>
          <p:cNvPr id="7" name="Text 4"/>
          <p:cNvSpPr/>
          <p:nvPr/>
        </p:nvSpPr>
        <p:spPr>
          <a:xfrm>
            <a:off x="1438632" y="4821793"/>
            <a:ext cx="5752505" cy="63507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Gained invaluable practical experience in simulating DoS attacks, moving beyond theoretical knowledge.</a:t>
            </a:r>
            <a:endParaRPr lang="en-US" sz="1550" dirty="0"/>
          </a:p>
        </p:txBody>
      </p:sp>
      <p:sp>
        <p:nvSpPr>
          <p:cNvPr id="8" name="Shape 5"/>
          <p:cNvSpPr/>
          <p:nvPr/>
        </p:nvSpPr>
        <p:spPr>
          <a:xfrm>
            <a:off x="7439144" y="4324350"/>
            <a:ext cx="446484" cy="446484"/>
          </a:xfrm>
          <a:prstGeom prst="roundRect">
            <a:avLst>
              <a:gd name="adj" fmla="val 18670"/>
            </a:avLst>
          </a:prstGeom>
          <a:solidFill>
            <a:srgbClr val="E2E3E9"/>
          </a:solidFill>
          <a:ln w="7620">
            <a:solidFill>
              <a:srgbClr val="C8C9CF"/>
            </a:solidFill>
            <a:prstDash val="solid"/>
          </a:ln>
        </p:spPr>
      </p:sp>
      <p:sp>
        <p:nvSpPr>
          <p:cNvPr id="9" name="Text 6"/>
          <p:cNvSpPr/>
          <p:nvPr/>
        </p:nvSpPr>
        <p:spPr>
          <a:xfrm>
            <a:off x="7513558" y="436155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5B5F71"/>
                </a:solidFill>
                <a:latin typeface="Instrument Sans Semi Bold" pitchFamily="34" charset="0"/>
                <a:ea typeface="Instrument Sans Semi Bold" pitchFamily="34" charset="-122"/>
                <a:cs typeface="Instrument Sans Semi Bold" pitchFamily="34" charset="-120"/>
              </a:rPr>
              <a:t>2</a:t>
            </a:r>
            <a:endParaRPr lang="en-US" sz="2300" dirty="0"/>
          </a:p>
        </p:txBody>
      </p:sp>
      <p:sp>
        <p:nvSpPr>
          <p:cNvPr id="10" name="Text 7"/>
          <p:cNvSpPr/>
          <p:nvPr/>
        </p:nvSpPr>
        <p:spPr>
          <a:xfrm>
            <a:off x="8083987" y="4392573"/>
            <a:ext cx="2480905" cy="310158"/>
          </a:xfrm>
          <a:prstGeom prst="rect">
            <a:avLst/>
          </a:prstGeom>
          <a:noFill/>
          <a:ln/>
        </p:spPr>
        <p:txBody>
          <a:bodyPr wrap="none" lIns="0" tIns="0" rIns="0" bIns="0" rtlCol="0" anchor="t"/>
          <a:lstStyle/>
          <a:p>
            <a:pPr marL="0" indent="0" algn="l">
              <a:lnSpc>
                <a:spcPts val="2400"/>
              </a:lnSpc>
              <a:buNone/>
            </a:pPr>
            <a:r>
              <a:rPr lang="en-US" sz="195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Theory to Practice</a:t>
            </a:r>
            <a:endParaRPr lang="en-US" sz="1950" b="1" dirty="0">
              <a:solidFill>
                <a:schemeClr val="accent2">
                  <a:lumMod val="75000"/>
                </a:schemeClr>
              </a:solidFill>
            </a:endParaRPr>
          </a:p>
        </p:txBody>
      </p:sp>
      <p:sp>
        <p:nvSpPr>
          <p:cNvPr id="11" name="Text 8"/>
          <p:cNvSpPr/>
          <p:nvPr/>
        </p:nvSpPr>
        <p:spPr>
          <a:xfrm>
            <a:off x="8083987" y="4821793"/>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Successfully bridged the gap between academic understanding and real-world application of cybersecurity concepts.</a:t>
            </a:r>
            <a:endParaRPr lang="en-US" sz="1550" dirty="0"/>
          </a:p>
        </p:txBody>
      </p:sp>
      <p:sp>
        <p:nvSpPr>
          <p:cNvPr id="12" name="Shape 9"/>
          <p:cNvSpPr/>
          <p:nvPr/>
        </p:nvSpPr>
        <p:spPr>
          <a:xfrm>
            <a:off x="793790" y="6171248"/>
            <a:ext cx="446484" cy="446484"/>
          </a:xfrm>
          <a:prstGeom prst="roundRect">
            <a:avLst>
              <a:gd name="adj" fmla="val 18670"/>
            </a:avLst>
          </a:prstGeom>
          <a:solidFill>
            <a:srgbClr val="E2E3E9"/>
          </a:solidFill>
          <a:ln w="7620">
            <a:solidFill>
              <a:srgbClr val="C8C9CF"/>
            </a:solidFill>
            <a:prstDash val="solid"/>
          </a:ln>
        </p:spPr>
      </p:sp>
      <p:sp>
        <p:nvSpPr>
          <p:cNvPr id="13" name="Text 10"/>
          <p:cNvSpPr/>
          <p:nvPr/>
        </p:nvSpPr>
        <p:spPr>
          <a:xfrm>
            <a:off x="868204" y="6208455"/>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5B5F71"/>
                </a:solidFill>
                <a:latin typeface="Instrument Sans Semi Bold" pitchFamily="34" charset="0"/>
                <a:ea typeface="Instrument Sans Semi Bold" pitchFamily="34" charset="-122"/>
                <a:cs typeface="Instrument Sans Semi Bold" pitchFamily="34" charset="-120"/>
              </a:rPr>
              <a:t>3</a:t>
            </a:r>
            <a:endParaRPr lang="en-US" sz="2300" dirty="0"/>
          </a:p>
        </p:txBody>
      </p:sp>
      <p:sp>
        <p:nvSpPr>
          <p:cNvPr id="14" name="Text 11"/>
          <p:cNvSpPr/>
          <p:nvPr/>
        </p:nvSpPr>
        <p:spPr>
          <a:xfrm>
            <a:off x="1438632" y="6239470"/>
            <a:ext cx="2480905" cy="310158"/>
          </a:xfrm>
          <a:prstGeom prst="rect">
            <a:avLst/>
          </a:prstGeom>
          <a:noFill/>
          <a:ln/>
        </p:spPr>
        <p:txBody>
          <a:bodyPr wrap="none" lIns="0" tIns="0" rIns="0" bIns="0" rtlCol="0" anchor="t"/>
          <a:lstStyle/>
          <a:p>
            <a:pPr marL="0" indent="0" algn="l">
              <a:lnSpc>
                <a:spcPts val="2400"/>
              </a:lnSpc>
              <a:buNone/>
            </a:pPr>
            <a:r>
              <a:rPr lang="en-US" sz="195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Defence Importance</a:t>
            </a:r>
            <a:endParaRPr lang="en-US" sz="1950" b="1" dirty="0">
              <a:solidFill>
                <a:schemeClr val="accent2">
                  <a:lumMod val="75000"/>
                </a:schemeClr>
              </a:solidFill>
            </a:endParaRPr>
          </a:p>
        </p:txBody>
      </p:sp>
      <p:sp>
        <p:nvSpPr>
          <p:cNvPr id="15" name="Text 12"/>
          <p:cNvSpPr/>
          <p:nvPr/>
        </p:nvSpPr>
        <p:spPr>
          <a:xfrm>
            <a:off x="1438632" y="6668691"/>
            <a:ext cx="5752505" cy="63507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Understood the paramount importance of robust defensive strategies in protecting against network attacks.</a:t>
            </a:r>
            <a:endParaRPr lang="en-US" sz="1550" dirty="0"/>
          </a:p>
        </p:txBody>
      </p:sp>
      <p:sp>
        <p:nvSpPr>
          <p:cNvPr id="16" name="Shape 13"/>
          <p:cNvSpPr/>
          <p:nvPr/>
        </p:nvSpPr>
        <p:spPr>
          <a:xfrm>
            <a:off x="7439144" y="6171248"/>
            <a:ext cx="446484" cy="446484"/>
          </a:xfrm>
          <a:prstGeom prst="roundRect">
            <a:avLst>
              <a:gd name="adj" fmla="val 18670"/>
            </a:avLst>
          </a:prstGeom>
          <a:solidFill>
            <a:srgbClr val="E2E3E9"/>
          </a:solidFill>
          <a:ln w="7620">
            <a:solidFill>
              <a:srgbClr val="C8C9CF"/>
            </a:solidFill>
            <a:prstDash val="solid"/>
          </a:ln>
        </p:spPr>
      </p:sp>
      <p:sp>
        <p:nvSpPr>
          <p:cNvPr id="17" name="Text 14"/>
          <p:cNvSpPr/>
          <p:nvPr/>
        </p:nvSpPr>
        <p:spPr>
          <a:xfrm>
            <a:off x="7513558" y="6208455"/>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5B5F71"/>
                </a:solidFill>
                <a:latin typeface="Instrument Sans Semi Bold" pitchFamily="34" charset="0"/>
                <a:ea typeface="Instrument Sans Semi Bold" pitchFamily="34" charset="-122"/>
                <a:cs typeface="Instrument Sans Semi Bold" pitchFamily="34" charset="-120"/>
              </a:rPr>
              <a:t>4</a:t>
            </a:r>
            <a:endParaRPr lang="en-US" sz="2300" dirty="0"/>
          </a:p>
        </p:txBody>
      </p:sp>
      <p:sp>
        <p:nvSpPr>
          <p:cNvPr id="18" name="Text 15"/>
          <p:cNvSpPr/>
          <p:nvPr/>
        </p:nvSpPr>
        <p:spPr>
          <a:xfrm>
            <a:off x="8083987" y="6239470"/>
            <a:ext cx="2625209" cy="310158"/>
          </a:xfrm>
          <a:prstGeom prst="rect">
            <a:avLst/>
          </a:prstGeom>
          <a:noFill/>
          <a:ln/>
        </p:spPr>
        <p:txBody>
          <a:bodyPr wrap="none" lIns="0" tIns="0" rIns="0" bIns="0" rtlCol="0" anchor="t"/>
          <a:lstStyle/>
          <a:p>
            <a:pPr marL="0" indent="0" algn="l">
              <a:lnSpc>
                <a:spcPts val="2400"/>
              </a:lnSpc>
              <a:buNone/>
            </a:pPr>
            <a:r>
              <a:rPr lang="en-US" sz="1950" b="1" dirty="0">
                <a:solidFill>
                  <a:schemeClr val="accent2">
                    <a:lumMod val="75000"/>
                  </a:schemeClr>
                </a:solidFill>
                <a:latin typeface="Instrument Sans Semi Bold" pitchFamily="34" charset="0"/>
                <a:ea typeface="Instrument Sans Semi Bold" pitchFamily="34" charset="-122"/>
                <a:cs typeface="Instrument Sans Semi Bold" pitchFamily="34" charset="-120"/>
              </a:rPr>
              <a:t>Ethical Considerations</a:t>
            </a:r>
            <a:endParaRPr lang="en-US" sz="1950" b="1" dirty="0">
              <a:solidFill>
                <a:schemeClr val="accent2">
                  <a:lumMod val="75000"/>
                </a:schemeClr>
              </a:solidFill>
            </a:endParaRPr>
          </a:p>
        </p:txBody>
      </p:sp>
      <p:sp>
        <p:nvSpPr>
          <p:cNvPr id="19" name="Text 16"/>
          <p:cNvSpPr/>
          <p:nvPr/>
        </p:nvSpPr>
        <p:spPr>
          <a:xfrm>
            <a:off x="8083987" y="6668691"/>
            <a:ext cx="5752624" cy="635079"/>
          </a:xfrm>
          <a:prstGeom prst="rect">
            <a:avLst/>
          </a:prstGeom>
          <a:noFill/>
          <a:ln/>
        </p:spPr>
        <p:txBody>
          <a:bodyPr wrap="square" lIns="0" tIns="0" rIns="0" bIns="0" rtlCol="0" anchor="t"/>
          <a:lstStyle/>
          <a:p>
            <a:pPr marL="0" indent="0" algn="l">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Reinforced the critical ethical considerations and responsibilities inherent in cybersecurity practices.</a:t>
            </a:r>
            <a:endParaRPr lang="en-US" sz="1550" dirty="0"/>
          </a:p>
        </p:txBody>
      </p:sp>
      <p:pic>
        <p:nvPicPr>
          <p:cNvPr id="23" name="Picture 22">
            <a:extLst>
              <a:ext uri="{FF2B5EF4-FFF2-40B4-BE49-F238E27FC236}">
                <a16:creationId xmlns:a16="http://schemas.microsoft.com/office/drawing/2014/main" id="{57DE37C5-6743-6C26-1196-691AA4D0CF15}"/>
              </a:ext>
            </a:extLst>
          </p:cNvPr>
          <p:cNvPicPr>
            <a:picLocks noChangeAspect="1"/>
          </p:cNvPicPr>
          <p:nvPr/>
        </p:nvPicPr>
        <p:blipFill>
          <a:blip r:embed="rId4"/>
          <a:stretch>
            <a:fillRect/>
          </a:stretch>
        </p:blipFill>
        <p:spPr>
          <a:xfrm>
            <a:off x="447631" y="1145233"/>
            <a:ext cx="2240518" cy="2876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5F48B389-B593-0031-F98B-801F2797243A}"/>
              </a:ext>
            </a:extLst>
          </p:cNvPr>
          <p:cNvPicPr>
            <a:picLocks noChangeAspect="1"/>
          </p:cNvPicPr>
          <p:nvPr/>
        </p:nvPicPr>
        <p:blipFill>
          <a:blip r:embed="rId5"/>
          <a:stretch>
            <a:fillRect/>
          </a:stretch>
        </p:blipFill>
        <p:spPr>
          <a:xfrm>
            <a:off x="3187393" y="1145233"/>
            <a:ext cx="2176389" cy="2922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962D5FFF-64A0-59D6-9D82-8C8C7639120C}"/>
              </a:ext>
            </a:extLst>
          </p:cNvPr>
          <p:cNvPicPr>
            <a:picLocks noChangeAspect="1"/>
          </p:cNvPicPr>
          <p:nvPr/>
        </p:nvPicPr>
        <p:blipFill>
          <a:blip r:embed="rId6"/>
          <a:stretch>
            <a:fillRect/>
          </a:stretch>
        </p:blipFill>
        <p:spPr>
          <a:xfrm>
            <a:off x="9519179" y="1199257"/>
            <a:ext cx="2260847" cy="2890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237A8BD5-819A-1502-727F-D0A6E77C6EE9}"/>
              </a:ext>
            </a:extLst>
          </p:cNvPr>
          <p:cNvPicPr>
            <a:picLocks noChangeAspect="1"/>
          </p:cNvPicPr>
          <p:nvPr/>
        </p:nvPicPr>
        <p:blipFill>
          <a:blip r:embed="rId7"/>
          <a:stretch>
            <a:fillRect/>
          </a:stretch>
        </p:blipFill>
        <p:spPr>
          <a:xfrm>
            <a:off x="5716102" y="1156808"/>
            <a:ext cx="3439327" cy="2882387"/>
          </a:xfrm>
          <a:prstGeom prst="rect">
            <a:avLst/>
          </a:prstGeom>
          <a:ln w="127000" cap="sq">
            <a:solidFill>
              <a:srgbClr val="000000"/>
            </a:solidFill>
            <a:miter lim="800000"/>
          </a:ln>
          <a:effectLst/>
        </p:spPr>
      </p:pic>
      <p:pic>
        <p:nvPicPr>
          <p:cNvPr id="31" name="Picture 30">
            <a:extLst>
              <a:ext uri="{FF2B5EF4-FFF2-40B4-BE49-F238E27FC236}">
                <a16:creationId xmlns:a16="http://schemas.microsoft.com/office/drawing/2014/main" id="{B03D2808-6109-3EB2-26C5-5B8598C598B5}"/>
              </a:ext>
            </a:extLst>
          </p:cNvPr>
          <p:cNvPicPr>
            <a:picLocks noChangeAspect="1"/>
          </p:cNvPicPr>
          <p:nvPr/>
        </p:nvPicPr>
        <p:blipFill>
          <a:blip r:embed="rId8"/>
          <a:stretch>
            <a:fillRect/>
          </a:stretch>
        </p:blipFill>
        <p:spPr>
          <a:xfrm>
            <a:off x="12109486" y="1216283"/>
            <a:ext cx="2260847" cy="2890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9" name="click.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8100000" scaled="1"/>
          <a:tileRect/>
        </a:gradFill>
        <a:effectLst/>
      </p:bgPr>
    </p:bg>
    <p:spTree>
      <p:nvGrpSpPr>
        <p:cNvPr id="1" name=""/>
        <p:cNvGrpSpPr/>
        <p:nvPr/>
      </p:nvGrpSpPr>
      <p:grpSpPr>
        <a:xfrm>
          <a:off x="0" y="0"/>
          <a:ext cx="0" cy="0"/>
          <a:chOff x="0" y="0"/>
          <a:chExt cx="0" cy="0"/>
        </a:xfrm>
      </p:grpSpPr>
      <p:sp>
        <p:nvSpPr>
          <p:cNvPr id="2" name="Text 0"/>
          <p:cNvSpPr/>
          <p:nvPr/>
        </p:nvSpPr>
        <p:spPr>
          <a:xfrm>
            <a:off x="793790" y="919639"/>
            <a:ext cx="4961811" cy="620078"/>
          </a:xfrm>
          <a:prstGeom prst="rect">
            <a:avLst/>
          </a:prstGeom>
          <a:noFill/>
          <a:ln/>
        </p:spPr>
        <p:txBody>
          <a:bodyPr wrap="none" lIns="0" tIns="0" rIns="0" bIns="0" rtlCol="0" anchor="t"/>
          <a:lstStyle/>
          <a:p>
            <a:pPr marL="0" indent="0" algn="l">
              <a:lnSpc>
                <a:spcPts val="4850"/>
              </a:lnSpc>
              <a:buNone/>
            </a:pPr>
            <a:r>
              <a:rPr lang="en-US" sz="3900" b="1" u="sng" dirty="0">
                <a:solidFill>
                  <a:schemeClr val="tx1">
                    <a:lumMod val="95000"/>
                    <a:lumOff val="5000"/>
                  </a:schemeClr>
                </a:solidFill>
                <a:latin typeface="Instrument Sans Semi Bold" pitchFamily="34" charset="0"/>
                <a:ea typeface="Instrument Sans Semi Bold" pitchFamily="34" charset="-122"/>
                <a:cs typeface="Instrument Sans Semi Bold" pitchFamily="34" charset="-120"/>
              </a:rPr>
              <a:t>Conclusion</a:t>
            </a:r>
            <a:endParaRPr lang="en-US" sz="3900" b="1" u="sng" dirty="0">
              <a:solidFill>
                <a:schemeClr val="tx1">
                  <a:lumMod val="95000"/>
                  <a:lumOff val="5000"/>
                </a:schemeClr>
              </a:solidFill>
            </a:endParaRPr>
          </a:p>
        </p:txBody>
      </p:sp>
      <p:sp>
        <p:nvSpPr>
          <p:cNvPr id="3" name="Shape 1"/>
          <p:cNvSpPr/>
          <p:nvPr/>
        </p:nvSpPr>
        <p:spPr>
          <a:xfrm>
            <a:off x="793790" y="1936552"/>
            <a:ext cx="6422231" cy="2587466"/>
          </a:xfrm>
          <a:prstGeom prst="roundRect">
            <a:avLst>
              <a:gd name="adj" fmla="val 3222"/>
            </a:avLst>
          </a:prstGeom>
          <a:ln/>
        </p:spPr>
        <p:style>
          <a:lnRef idx="2">
            <a:schemeClr val="accent2"/>
          </a:lnRef>
          <a:fillRef idx="1">
            <a:schemeClr val="lt1"/>
          </a:fillRef>
          <a:effectRef idx="0">
            <a:schemeClr val="accent2"/>
          </a:effectRef>
          <a:fontRef idx="minor">
            <a:schemeClr val="dk1"/>
          </a:fontRef>
        </p:style>
      </p:sp>
      <p:pic>
        <p:nvPicPr>
          <p:cNvPr id="4" name="Image 0" descr="preencoded.png"/>
          <p:cNvPicPr>
            <a:picLocks noChangeAspect="1"/>
          </p:cNvPicPr>
          <p:nvPr/>
        </p:nvPicPr>
        <p:blipFill>
          <a:blip r:embed="rId4"/>
          <a:stretch>
            <a:fillRect/>
          </a:stretch>
        </p:blipFill>
        <p:spPr>
          <a:xfrm>
            <a:off x="999768" y="2142530"/>
            <a:ext cx="595313" cy="595313"/>
          </a:xfrm>
          <a:prstGeom prst="rect">
            <a:avLst/>
          </a:prstGeom>
        </p:spPr>
      </p:pic>
      <p:pic>
        <p:nvPicPr>
          <p:cNvPr id="5" name="Image 1" descr="preencoded.png"/>
          <p:cNvPicPr>
            <a:picLocks noChangeAspect="1"/>
          </p:cNvPicPr>
          <p:nvPr/>
        </p:nvPicPr>
        <p:blipFill>
          <a:blip r:embed="rId5"/>
          <a:stretch>
            <a:fillRect/>
          </a:stretch>
        </p:blipFill>
        <p:spPr>
          <a:xfrm>
            <a:off x="1163479" y="2272665"/>
            <a:ext cx="267891" cy="334923"/>
          </a:xfrm>
          <a:prstGeom prst="rect">
            <a:avLst/>
          </a:prstGeom>
        </p:spPr>
      </p:pic>
      <p:sp>
        <p:nvSpPr>
          <p:cNvPr id="6" name="Text 2"/>
          <p:cNvSpPr/>
          <p:nvPr/>
        </p:nvSpPr>
        <p:spPr>
          <a:xfrm>
            <a:off x="999768" y="2936200"/>
            <a:ext cx="4311848"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Technical &amp; Problem-Solving Growth</a:t>
            </a:r>
            <a:endParaRPr lang="en-US" sz="1950" dirty="0"/>
          </a:p>
        </p:txBody>
      </p:sp>
      <p:sp>
        <p:nvSpPr>
          <p:cNvPr id="7" name="Text 3"/>
          <p:cNvSpPr/>
          <p:nvPr/>
        </p:nvSpPr>
        <p:spPr>
          <a:xfrm>
            <a:off x="999768" y="3365421"/>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This internship significantly enhanced both technical skills in networking and cybersecurity, as well as crucial problem-solving abilities when encountering real-world attack scenarios.</a:t>
            </a:r>
            <a:endParaRPr lang="en-US" sz="1550" dirty="0"/>
          </a:p>
        </p:txBody>
      </p:sp>
      <p:sp>
        <p:nvSpPr>
          <p:cNvPr id="8" name="Shape 4"/>
          <p:cNvSpPr/>
          <p:nvPr/>
        </p:nvSpPr>
        <p:spPr>
          <a:xfrm>
            <a:off x="7414379" y="1936552"/>
            <a:ext cx="6422231" cy="2587466"/>
          </a:xfrm>
          <a:prstGeom prst="roundRect">
            <a:avLst>
              <a:gd name="adj" fmla="val 3222"/>
            </a:avLst>
          </a:prstGeom>
          <a:ln/>
        </p:spPr>
        <p:style>
          <a:lnRef idx="2">
            <a:schemeClr val="accent2"/>
          </a:lnRef>
          <a:fillRef idx="1">
            <a:schemeClr val="lt1"/>
          </a:fillRef>
          <a:effectRef idx="0">
            <a:schemeClr val="accent2"/>
          </a:effectRef>
          <a:fontRef idx="minor">
            <a:schemeClr val="dk1"/>
          </a:fontRef>
        </p:style>
      </p:sp>
      <p:pic>
        <p:nvPicPr>
          <p:cNvPr id="9" name="Image 2" descr="preencoded.png"/>
          <p:cNvPicPr>
            <a:picLocks noChangeAspect="1"/>
          </p:cNvPicPr>
          <p:nvPr/>
        </p:nvPicPr>
        <p:blipFill>
          <a:blip r:embed="rId6"/>
          <a:stretch>
            <a:fillRect/>
          </a:stretch>
        </p:blipFill>
        <p:spPr>
          <a:xfrm>
            <a:off x="7620357" y="2142530"/>
            <a:ext cx="595313" cy="595313"/>
          </a:xfrm>
          <a:prstGeom prst="rect">
            <a:avLst/>
          </a:prstGeom>
        </p:spPr>
      </p:pic>
      <p:pic>
        <p:nvPicPr>
          <p:cNvPr id="10" name="Image 3" descr="preencoded.png"/>
          <p:cNvPicPr>
            <a:picLocks noChangeAspect="1"/>
          </p:cNvPicPr>
          <p:nvPr/>
        </p:nvPicPr>
        <p:blipFill>
          <a:blip r:embed="rId7"/>
          <a:stretch>
            <a:fillRect/>
          </a:stretch>
        </p:blipFill>
        <p:spPr>
          <a:xfrm>
            <a:off x="7784068" y="2272665"/>
            <a:ext cx="267891" cy="334923"/>
          </a:xfrm>
          <a:prstGeom prst="rect">
            <a:avLst/>
          </a:prstGeom>
        </p:spPr>
      </p:pic>
      <p:sp>
        <p:nvSpPr>
          <p:cNvPr id="11" name="Text 5"/>
          <p:cNvSpPr/>
          <p:nvPr/>
        </p:nvSpPr>
        <p:spPr>
          <a:xfrm>
            <a:off x="7620357" y="2936200"/>
            <a:ext cx="3472339"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Penetration Testing Expertise</a:t>
            </a:r>
            <a:endParaRPr lang="en-US" sz="1950" dirty="0"/>
          </a:p>
        </p:txBody>
      </p:sp>
      <p:sp>
        <p:nvSpPr>
          <p:cNvPr id="12" name="Text 6"/>
          <p:cNvSpPr/>
          <p:nvPr/>
        </p:nvSpPr>
        <p:spPr>
          <a:xfrm>
            <a:off x="7620357" y="3365421"/>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Gained practical expertise in penetration testing methodologies, specifically concerning denial of service attacks and their detection.</a:t>
            </a:r>
            <a:endParaRPr lang="en-US" sz="1550" dirty="0"/>
          </a:p>
        </p:txBody>
      </p:sp>
      <p:sp>
        <p:nvSpPr>
          <p:cNvPr id="13" name="Shape 7"/>
          <p:cNvSpPr/>
          <p:nvPr/>
        </p:nvSpPr>
        <p:spPr>
          <a:xfrm>
            <a:off x="793790" y="4722376"/>
            <a:ext cx="6422231" cy="2587466"/>
          </a:xfrm>
          <a:prstGeom prst="roundRect">
            <a:avLst>
              <a:gd name="adj" fmla="val 3222"/>
            </a:avLst>
          </a:prstGeom>
          <a:ln/>
        </p:spPr>
        <p:style>
          <a:lnRef idx="2">
            <a:schemeClr val="accent2"/>
          </a:lnRef>
          <a:fillRef idx="1">
            <a:schemeClr val="lt1"/>
          </a:fillRef>
          <a:effectRef idx="0">
            <a:schemeClr val="accent2"/>
          </a:effectRef>
          <a:fontRef idx="minor">
            <a:schemeClr val="dk1"/>
          </a:fontRef>
        </p:style>
      </p:sp>
      <p:pic>
        <p:nvPicPr>
          <p:cNvPr id="14" name="Image 4" descr="preencoded.png"/>
          <p:cNvPicPr>
            <a:picLocks noChangeAspect="1"/>
          </p:cNvPicPr>
          <p:nvPr/>
        </p:nvPicPr>
        <p:blipFill>
          <a:blip r:embed="rId8"/>
          <a:stretch>
            <a:fillRect/>
          </a:stretch>
        </p:blipFill>
        <p:spPr>
          <a:xfrm>
            <a:off x="999768" y="4928354"/>
            <a:ext cx="595313" cy="595313"/>
          </a:xfrm>
          <a:prstGeom prst="rect">
            <a:avLst/>
          </a:prstGeom>
        </p:spPr>
      </p:pic>
      <p:pic>
        <p:nvPicPr>
          <p:cNvPr id="15" name="Image 5" descr="preencoded.png"/>
          <p:cNvPicPr>
            <a:picLocks noChangeAspect="1"/>
          </p:cNvPicPr>
          <p:nvPr/>
        </p:nvPicPr>
        <p:blipFill>
          <a:blip r:embed="rId9"/>
          <a:stretch>
            <a:fillRect/>
          </a:stretch>
        </p:blipFill>
        <p:spPr>
          <a:xfrm>
            <a:off x="1163479" y="5058489"/>
            <a:ext cx="267891" cy="334923"/>
          </a:xfrm>
          <a:prstGeom prst="rect">
            <a:avLst/>
          </a:prstGeom>
        </p:spPr>
      </p:pic>
      <p:sp>
        <p:nvSpPr>
          <p:cNvPr id="16" name="Text 8"/>
          <p:cNvSpPr/>
          <p:nvPr/>
        </p:nvSpPr>
        <p:spPr>
          <a:xfrm>
            <a:off x="999768" y="5722025"/>
            <a:ext cx="3906917"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Defensive Measures Appreciation</a:t>
            </a:r>
            <a:endParaRPr lang="en-US" sz="1950" dirty="0"/>
          </a:p>
        </p:txBody>
      </p:sp>
      <p:sp>
        <p:nvSpPr>
          <p:cNvPr id="17" name="Text 9"/>
          <p:cNvSpPr/>
          <p:nvPr/>
        </p:nvSpPr>
        <p:spPr>
          <a:xfrm>
            <a:off x="999768" y="6151245"/>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Developed a deeper appreciation for the design and implementation of effective defensive security measures and protocols.</a:t>
            </a:r>
            <a:endParaRPr lang="en-US" sz="1550" dirty="0"/>
          </a:p>
        </p:txBody>
      </p:sp>
      <p:sp>
        <p:nvSpPr>
          <p:cNvPr id="18" name="Shape 10"/>
          <p:cNvSpPr/>
          <p:nvPr/>
        </p:nvSpPr>
        <p:spPr>
          <a:xfrm>
            <a:off x="7414379" y="4722376"/>
            <a:ext cx="6422231" cy="2587466"/>
          </a:xfrm>
          <a:prstGeom prst="roundRect">
            <a:avLst>
              <a:gd name="adj" fmla="val 3222"/>
            </a:avLst>
          </a:prstGeom>
          <a:ln/>
        </p:spPr>
        <p:style>
          <a:lnRef idx="2">
            <a:schemeClr val="accent2"/>
          </a:lnRef>
          <a:fillRef idx="1">
            <a:schemeClr val="lt1"/>
          </a:fillRef>
          <a:effectRef idx="0">
            <a:schemeClr val="accent2"/>
          </a:effectRef>
          <a:fontRef idx="minor">
            <a:schemeClr val="dk1"/>
          </a:fontRef>
        </p:style>
      </p:sp>
      <p:pic>
        <p:nvPicPr>
          <p:cNvPr id="19" name="Image 6" descr="preencoded.png"/>
          <p:cNvPicPr>
            <a:picLocks noChangeAspect="1"/>
          </p:cNvPicPr>
          <p:nvPr/>
        </p:nvPicPr>
        <p:blipFill>
          <a:blip r:embed="rId10"/>
          <a:stretch>
            <a:fillRect/>
          </a:stretch>
        </p:blipFill>
        <p:spPr>
          <a:xfrm>
            <a:off x="7620357" y="4928354"/>
            <a:ext cx="595313" cy="595313"/>
          </a:xfrm>
          <a:prstGeom prst="rect">
            <a:avLst/>
          </a:prstGeom>
        </p:spPr>
      </p:pic>
      <p:pic>
        <p:nvPicPr>
          <p:cNvPr id="20" name="Image 7" descr="preencoded.png"/>
          <p:cNvPicPr>
            <a:picLocks noChangeAspect="1"/>
          </p:cNvPicPr>
          <p:nvPr/>
        </p:nvPicPr>
        <p:blipFill>
          <a:blip r:embed="rId11"/>
          <a:stretch>
            <a:fillRect/>
          </a:stretch>
        </p:blipFill>
        <p:spPr>
          <a:xfrm>
            <a:off x="7784068" y="5058489"/>
            <a:ext cx="267891" cy="334923"/>
          </a:xfrm>
          <a:prstGeom prst="rect">
            <a:avLst/>
          </a:prstGeom>
        </p:spPr>
      </p:pic>
      <p:sp>
        <p:nvSpPr>
          <p:cNvPr id="21" name="Text 11"/>
          <p:cNvSpPr/>
          <p:nvPr/>
        </p:nvSpPr>
        <p:spPr>
          <a:xfrm>
            <a:off x="7620357" y="5722025"/>
            <a:ext cx="2756892"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Future Role Preparation</a:t>
            </a:r>
            <a:endParaRPr lang="en-US" sz="1950" dirty="0"/>
          </a:p>
        </p:txBody>
      </p:sp>
      <p:sp>
        <p:nvSpPr>
          <p:cNvPr id="22" name="Text 12"/>
          <p:cNvSpPr/>
          <p:nvPr/>
        </p:nvSpPr>
        <p:spPr>
          <a:xfrm>
            <a:off x="7620357" y="6151245"/>
            <a:ext cx="6010275"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The experience has prepared me for future roles encompassing both offensive and defensive aspects of cybersecurity.</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12" name="click.wav"/>
          </p:stSnd>
        </p:sndAc>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101</TotalTime>
  <Words>1085</Words>
  <Application>Microsoft Office PowerPoint</Application>
  <PresentationFormat>Custom</PresentationFormat>
  <Paragraphs>118</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Instrument Sans Semi Bold</vt:lpstr>
      <vt:lpstr>Consolas</vt:lpstr>
      <vt:lpstr>Wingdings 3</vt:lpstr>
      <vt:lpstr>Century Gothic</vt:lpstr>
      <vt:lpstr>Instrument Sans Medium</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AKSHAY BADSHAH</dc:creator>
  <cp:lastModifiedBy>AKSHAY BADSHAH</cp:lastModifiedBy>
  <cp:revision>5</cp:revision>
  <dcterms:created xsi:type="dcterms:W3CDTF">2025-08-11T11:28:26Z</dcterms:created>
  <dcterms:modified xsi:type="dcterms:W3CDTF">2025-08-12T13:54:19Z</dcterms:modified>
</cp:coreProperties>
</file>